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</p:sldIdLst>
  <p:sldSz cy="6858000" cx="12192000"/>
  <p:notesSz cx="6858000" cy="9144000"/>
  <p:embeddedFontLst>
    <p:embeddedFont>
      <p:font typeface="Teko"/>
      <p:regular r:id="rId36"/>
      <p:bold r:id="rId37"/>
    </p:embeddedFont>
    <p:embeddedFont>
      <p:font typeface="Montserrat"/>
      <p:regular r:id="rId38"/>
      <p:bold r:id="rId39"/>
      <p:italic r:id="rId40"/>
      <p:boldItalic r:id="rId41"/>
    </p:embeddedFont>
    <p:embeddedFont>
      <p:font typeface="Lato Light"/>
      <p:regular r:id="rId42"/>
      <p:bold r:id="rId43"/>
      <p:italic r:id="rId44"/>
      <p:boldItalic r:id="rId4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46" roundtripDataSignature="AMtx7mhSA+9OuCREiN8iDIvdfZ3fR6Q89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FFB421DC-93A5-4F97-83A5-6879E3EA50CC}">
  <a:tblStyle styleId="{FFB421DC-93A5-4F97-83A5-6879E3EA50C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-italic.fntdata"/><Relationship Id="rId20" Type="http://schemas.openxmlformats.org/officeDocument/2006/relationships/slide" Target="slides/slide15.xml"/><Relationship Id="rId42" Type="http://schemas.openxmlformats.org/officeDocument/2006/relationships/font" Target="fonts/LatoLight-regular.fntdata"/><Relationship Id="rId41" Type="http://schemas.openxmlformats.org/officeDocument/2006/relationships/font" Target="fonts/Montserrat-boldItalic.fntdata"/><Relationship Id="rId22" Type="http://schemas.openxmlformats.org/officeDocument/2006/relationships/slide" Target="slides/slide17.xml"/><Relationship Id="rId44" Type="http://schemas.openxmlformats.org/officeDocument/2006/relationships/font" Target="fonts/LatoLight-italic.fntdata"/><Relationship Id="rId21" Type="http://schemas.openxmlformats.org/officeDocument/2006/relationships/slide" Target="slides/slide16.xml"/><Relationship Id="rId43" Type="http://schemas.openxmlformats.org/officeDocument/2006/relationships/font" Target="fonts/LatoLight-bold.fntdata"/><Relationship Id="rId24" Type="http://schemas.openxmlformats.org/officeDocument/2006/relationships/slide" Target="slides/slide19.xml"/><Relationship Id="rId46" Type="http://customschemas.google.com/relationships/presentationmetadata" Target="metadata"/><Relationship Id="rId23" Type="http://schemas.openxmlformats.org/officeDocument/2006/relationships/slide" Target="slides/slide18.xml"/><Relationship Id="rId45" Type="http://schemas.openxmlformats.org/officeDocument/2006/relationships/font" Target="fonts/LatoLight-bold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font" Target="fonts/Teko-bold.fntdata"/><Relationship Id="rId14" Type="http://schemas.openxmlformats.org/officeDocument/2006/relationships/slide" Target="slides/slide9.xml"/><Relationship Id="rId36" Type="http://schemas.openxmlformats.org/officeDocument/2006/relationships/font" Target="fonts/Teko-regular.fntdata"/><Relationship Id="rId17" Type="http://schemas.openxmlformats.org/officeDocument/2006/relationships/slide" Target="slides/slide12.xml"/><Relationship Id="rId39" Type="http://schemas.openxmlformats.org/officeDocument/2006/relationships/font" Target="fonts/Montserrat-bold.fntdata"/><Relationship Id="rId16" Type="http://schemas.openxmlformats.org/officeDocument/2006/relationships/slide" Target="slides/slide11.xml"/><Relationship Id="rId38" Type="http://schemas.openxmlformats.org/officeDocument/2006/relationships/font" Target="fonts/Montserrat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188de842de5_0_4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g188de842de5_0_4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8b19cfd854_0_5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18b19cfd854_0_5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88de842de5_0_10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g188de842de5_0_10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8a717dd92e_0_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g18a717dd92e_0_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8b19cfd854_1_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18b19cfd854_1_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8a717dd92e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g18a717dd92e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8b19cfd854_0_5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18b19cfd854_0_5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8b846213cb_0_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18b846213cb_0_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8b846213cb_0_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18b846213cb_0_1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8b19cfd854_0_9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18b19cfd854_0_9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188de842de5_0_5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g188de842de5_0_5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8a717dd92e_0_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18a717dd92e_0_1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8a717dd92e_0_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18a717dd92e_0_1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8a717dd92e_0_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18a717dd92e_0_2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8a717dd92e_0_2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8a717dd92e_0_2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8b9227452c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18b9227452c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a83ec72f49_1_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g1a83ec72f49_1_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1a83ec72f49_1_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1a83ec72f49_1_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18b19cfd854_2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g18b19cfd854_2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18b19cfd854_0_1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18b19cfd854_0_11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18b19cfd854_0_10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18b19cfd854_0_10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88de842de5_0_6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g188de842de5_0_6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18b19cfd854_0_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18b19cfd854_0_1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8b19cfd854_0_3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18b19cfd854_0_3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188de842de5_0_8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188de842de5_0_8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8b19cfd854_1_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18b19cfd854_1_1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88de842de5_0_9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g188de842de5_0_9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8b19cfd854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18b19cfd854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标题和内容" type="tx">
  <p:cSld name="TITLE_AND_BODY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3"/>
          <p:cNvSpPr txBox="1"/>
          <p:nvPr>
            <p:ph idx="12" type="sldNum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_Title Only">
  <p:cSld name="18_Title 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2"/>
          <p:cNvSpPr txBox="1"/>
          <p:nvPr>
            <p:ph idx="12" type="sldNum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设计页面">
  <p:cSld name="设计页面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33"/>
          <p:cNvSpPr txBox="1"/>
          <p:nvPr>
            <p:ph idx="12" type="sldNum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r.Z">
  <p:cSld name="Mr.Z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34"/>
          <p:cNvSpPr txBox="1"/>
          <p:nvPr>
            <p:ph idx="12" type="sldNum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Title Slide">
  <p:cSld name="3_Title Slide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35"/>
          <p:cNvSpPr txBox="1"/>
          <p:nvPr>
            <p:ph idx="12" type="sldNum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Landscape Bottom">
  <p:cSld name="Big Landscape Bottom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36"/>
          <p:cNvSpPr txBox="1"/>
          <p:nvPr>
            <p:ph idx="12" type="sldNum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空白">
  <p:cSld name="空白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4"/>
          <p:cNvSpPr txBox="1"/>
          <p:nvPr>
            <p:ph idx="12" type="sldNum"/>
          </p:nvPr>
        </p:nvSpPr>
        <p:spPr>
          <a:xfrm>
            <a:off x="8610600" y="6356351"/>
            <a:ext cx="358413" cy="3708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>
                <a:solidFill>
                  <a:srgbClr val="888888"/>
                </a:solidFill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>
                <a:solidFill>
                  <a:srgbClr val="888888"/>
                </a:solidFill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>
                <a:solidFill>
                  <a:srgbClr val="888888"/>
                </a:solidFill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>
                <a:solidFill>
                  <a:srgbClr val="888888"/>
                </a:solidFill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>
                <a:solidFill>
                  <a:srgbClr val="888888"/>
                </a:solidFill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>
                <a:solidFill>
                  <a:srgbClr val="888888"/>
                </a:solidFill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>
                <a:solidFill>
                  <a:srgbClr val="888888"/>
                </a:solidFill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>
                <a:solidFill>
                  <a:srgbClr val="888888"/>
                </a:solidFill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>
                <a:solidFill>
                  <a:srgbClr val="888888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内容与标题">
  <p:cSld name="2_内容与标题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5"/>
          <p:cNvSpPr txBox="1"/>
          <p:nvPr>
            <p:ph idx="12" type="sldNum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节标题">
  <p:cSld name="节标题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6"/>
          <p:cNvSpPr txBox="1"/>
          <p:nvPr>
            <p:ph idx="12" type="sldNum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内容与标题">
  <p:cSld name="内容与标题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7"/>
          <p:cNvSpPr txBox="1"/>
          <p:nvPr>
            <p:ph idx="12" type="sldNum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自定义版式">
  <p:cSld name="6_自定义版式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28"/>
          <p:cNvSpPr/>
          <p:nvPr>
            <p:ph idx="2" type="pic"/>
          </p:nvPr>
        </p:nvSpPr>
        <p:spPr>
          <a:xfrm>
            <a:off x="6257049" y="1603156"/>
            <a:ext cx="2538590" cy="2119373"/>
          </a:xfrm>
          <a:prstGeom prst="rect">
            <a:avLst/>
          </a:prstGeom>
          <a:noFill/>
          <a:ln>
            <a:noFill/>
          </a:ln>
        </p:spPr>
      </p:sp>
      <p:sp>
        <p:nvSpPr>
          <p:cNvPr id="21" name="Google Shape;21;p28"/>
          <p:cNvSpPr/>
          <p:nvPr>
            <p:ph idx="3" type="pic"/>
          </p:nvPr>
        </p:nvSpPr>
        <p:spPr>
          <a:xfrm>
            <a:off x="6249640" y="3813407"/>
            <a:ext cx="5067649" cy="2133135"/>
          </a:xfrm>
          <a:prstGeom prst="rect">
            <a:avLst/>
          </a:prstGeom>
          <a:noFill/>
          <a:ln>
            <a:noFill/>
          </a:ln>
        </p:spPr>
      </p:sp>
      <p:sp>
        <p:nvSpPr>
          <p:cNvPr id="22" name="Google Shape;22;p28"/>
          <p:cNvSpPr txBox="1"/>
          <p:nvPr>
            <p:ph idx="12" type="sldNum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标题幻灯片">
  <p:cSld name="标题幻灯片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29"/>
          <p:cNvSpPr txBox="1"/>
          <p:nvPr>
            <p:ph idx="12" type="sldNum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自定义版式">
  <p:cSld name="自定义版式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CFCFC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27;p30"/>
          <p:cNvSpPr txBox="1"/>
          <p:nvPr>
            <p:ph idx="12" type="sldNum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标题和内容">
  <p:cSld name="1_标题和内容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1"/>
          <p:cNvSpPr txBox="1"/>
          <p:nvPr>
            <p:ph idx="12" type="sldNum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theme" Target="../theme/theme2.xml"/><Relationship Id="rId1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EFCF0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2"/>
          <p:cNvSpPr txBox="1"/>
          <p:nvPr>
            <p:ph type="title"/>
          </p:nvPr>
        </p:nvSpPr>
        <p:spPr>
          <a:xfrm>
            <a:off x="609600" y="92074"/>
            <a:ext cx="10972800" cy="1508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Arial"/>
              <a:buNone/>
              <a:defRPr b="0" i="0" sz="5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Arial"/>
              <a:buNone/>
              <a:defRPr b="0" i="0" sz="5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Arial"/>
              <a:buNone/>
              <a:defRPr b="0" i="0" sz="5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Arial"/>
              <a:buNone/>
              <a:defRPr b="0" i="0" sz="5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Arial"/>
              <a:buNone/>
              <a:defRPr b="0" i="0" sz="5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Arial"/>
              <a:buNone/>
              <a:defRPr b="0" i="0" sz="5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Arial"/>
              <a:buNone/>
              <a:defRPr b="0" i="0" sz="5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Arial"/>
              <a:buNone/>
              <a:defRPr b="0" i="0" sz="5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Arial"/>
              <a:buNone/>
              <a:defRPr b="0" i="0" sz="5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22"/>
          <p:cNvSpPr txBox="1"/>
          <p:nvPr>
            <p:ph idx="1" type="body"/>
          </p:nvPr>
        </p:nvSpPr>
        <p:spPr>
          <a:xfrm>
            <a:off x="609600" y="1600200"/>
            <a:ext cx="10972800" cy="52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>
            <a:lvl1pPr indent="-4953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Char char="•"/>
              <a:defRPr b="0" i="0" sz="4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9530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Char char="–"/>
              <a:defRPr b="0" i="0" sz="4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495300" lvl="2" marL="1371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Char char="•"/>
              <a:defRPr b="0" i="0" sz="4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495300" lvl="3" marL="18288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Char char="–"/>
              <a:defRPr b="0" i="0" sz="4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495300" lvl="4" marL="22860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Char char="»"/>
              <a:defRPr b="0" i="0" sz="4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495300" lvl="5" marL="2743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Char char="•"/>
              <a:defRPr b="0" i="0" sz="4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95300" lvl="6" marL="3200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Char char="•"/>
              <a:defRPr b="0" i="0" sz="4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95300" lvl="7" marL="3657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Char char="•"/>
              <a:defRPr b="0" i="0" sz="4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95300" lvl="8" marL="41148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Char char="•"/>
              <a:defRPr b="0" i="0" sz="4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22"/>
          <p:cNvSpPr txBox="1"/>
          <p:nvPr>
            <p:ph idx="12" type="sldNum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Relationship Id="rId4" Type="http://schemas.openxmlformats.org/officeDocument/2006/relationships/image" Target="../media/image29.png"/><Relationship Id="rId5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8.jpg"/><Relationship Id="rId4" Type="http://schemas.openxmlformats.org/officeDocument/2006/relationships/image" Target="../media/image12.jpg"/><Relationship Id="rId5" Type="http://schemas.openxmlformats.org/officeDocument/2006/relationships/image" Target="../media/image26.jpg"/><Relationship Id="rId6" Type="http://schemas.openxmlformats.org/officeDocument/2006/relationships/image" Target="../media/image37.jpg"/><Relationship Id="rId7" Type="http://schemas.openxmlformats.org/officeDocument/2006/relationships/image" Target="../media/image3.png"/><Relationship Id="rId8" Type="http://schemas.openxmlformats.org/officeDocument/2006/relationships/image" Target="../media/image2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2.png"/><Relationship Id="rId4" Type="http://schemas.openxmlformats.org/officeDocument/2006/relationships/image" Target="../media/image11.png"/><Relationship Id="rId5" Type="http://schemas.openxmlformats.org/officeDocument/2006/relationships/image" Target="../media/image36.png"/><Relationship Id="rId6" Type="http://schemas.openxmlformats.org/officeDocument/2006/relationships/image" Target="../media/image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1.png"/><Relationship Id="rId4" Type="http://schemas.openxmlformats.org/officeDocument/2006/relationships/image" Target="../media/image32.png"/><Relationship Id="rId5" Type="http://schemas.openxmlformats.org/officeDocument/2006/relationships/image" Target="../media/image30.png"/><Relationship Id="rId6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3.png"/><Relationship Id="rId4" Type="http://schemas.openxmlformats.org/officeDocument/2006/relationships/image" Target="../media/image3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jpg"/><Relationship Id="rId4" Type="http://schemas.openxmlformats.org/officeDocument/2006/relationships/image" Target="../media/image3.png"/><Relationship Id="rId5" Type="http://schemas.openxmlformats.org/officeDocument/2006/relationships/hyperlink" Target="https://www.kaggle.com/datasets/whenamancodes/hr-employee-attrition?tags=13208-Data+Visualization&amp;page=2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4.jpg"/><Relationship Id="rId4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3.png"/><Relationship Id="rId4" Type="http://schemas.openxmlformats.org/officeDocument/2006/relationships/image" Target="../media/image3.png"/><Relationship Id="rId5" Type="http://schemas.openxmlformats.org/officeDocument/2006/relationships/image" Target="../media/image7.png"/><Relationship Id="rId6" Type="http://schemas.openxmlformats.org/officeDocument/2006/relationships/image" Target="../media/image8.jpg"/><Relationship Id="rId7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F4D50"/>
        </a:solid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icture 2" id="44" name="Google Shape;44;g188de842de5_0_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7632172" cy="6875339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g188de842de5_0_42"/>
          <p:cNvSpPr txBox="1"/>
          <p:nvPr/>
        </p:nvSpPr>
        <p:spPr>
          <a:xfrm>
            <a:off x="1053154" y="1610442"/>
            <a:ext cx="3718200" cy="13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E0D8"/>
              </a:buClr>
              <a:buSzPts val="8000"/>
              <a:buFont typeface="Arial"/>
              <a:buNone/>
            </a:pPr>
            <a:r>
              <a:rPr b="0" i="0" lang="en-US" sz="8000" u="none" cap="none" strike="noStrike">
                <a:solidFill>
                  <a:srgbClr val="E1E0D8"/>
                </a:solidFill>
                <a:latin typeface="Arial"/>
                <a:ea typeface="Arial"/>
                <a:cs typeface="Arial"/>
                <a:sym typeface="Arial"/>
              </a:rPr>
              <a:t>Team 4 </a:t>
            </a:r>
            <a:endParaRPr/>
          </a:p>
        </p:txBody>
      </p:sp>
      <p:sp>
        <p:nvSpPr>
          <p:cNvPr id="46" name="Google Shape;46;g188de842de5_0_42"/>
          <p:cNvSpPr txBox="1"/>
          <p:nvPr/>
        </p:nvSpPr>
        <p:spPr>
          <a:xfrm>
            <a:off x="2409430" y="2303713"/>
            <a:ext cx="36009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D50"/>
              </a:buClr>
              <a:buSzPts val="5400"/>
              <a:buFont typeface="Arial"/>
              <a:buNone/>
            </a:pPr>
            <a:r>
              <a:rPr b="0" i="0" lang="en-US" sz="5400" u="none" cap="none" strike="noStrike">
                <a:solidFill>
                  <a:srgbClr val="4F4D50"/>
                </a:solidFill>
                <a:latin typeface="Arial"/>
                <a:ea typeface="Arial"/>
                <a:cs typeface="Arial"/>
                <a:sym typeface="Arial"/>
              </a:rPr>
              <a:t>Project 2</a:t>
            </a:r>
            <a:endParaRPr/>
          </a:p>
        </p:txBody>
      </p:sp>
      <p:sp>
        <p:nvSpPr>
          <p:cNvPr id="47" name="Google Shape;47;g188de842de5_0_42"/>
          <p:cNvSpPr txBox="1"/>
          <p:nvPr/>
        </p:nvSpPr>
        <p:spPr>
          <a:xfrm>
            <a:off x="8008675" y="4711150"/>
            <a:ext cx="4028100" cy="19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F9F9F9"/>
                </a:solidFill>
                <a:latin typeface="Calibri"/>
                <a:ea typeface="Calibri"/>
                <a:cs typeface="Calibri"/>
                <a:sym typeface="Calibri"/>
              </a:rPr>
              <a:t>Group Members:</a:t>
            </a:r>
            <a:endParaRPr sz="1900">
              <a:solidFill>
                <a:srgbClr val="F9F9F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F9F9F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900">
                <a:solidFill>
                  <a:srgbClr val="F9F9F9"/>
                </a:solidFill>
                <a:latin typeface="Calibri"/>
                <a:ea typeface="Calibri"/>
                <a:cs typeface="Calibri"/>
                <a:sym typeface="Calibri"/>
              </a:rPr>
              <a:t>Elvis Tse</a:t>
            </a:r>
            <a:endParaRPr sz="1900">
              <a:solidFill>
                <a:srgbClr val="F9F9F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900">
                <a:solidFill>
                  <a:srgbClr val="F9F9F9"/>
                </a:solidFill>
                <a:latin typeface="Calibri"/>
                <a:ea typeface="Calibri"/>
                <a:cs typeface="Calibri"/>
                <a:sym typeface="Calibri"/>
              </a:rPr>
              <a:t>Irene Lau</a:t>
            </a:r>
            <a:endParaRPr sz="1900">
              <a:solidFill>
                <a:srgbClr val="F9F9F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900">
                <a:solidFill>
                  <a:srgbClr val="F9F9F9"/>
                </a:solidFill>
                <a:latin typeface="Calibri"/>
                <a:ea typeface="Calibri"/>
                <a:cs typeface="Calibri"/>
                <a:sym typeface="Calibri"/>
              </a:rPr>
              <a:t>Darren Shum</a:t>
            </a:r>
            <a:endParaRPr sz="1900">
              <a:solidFill>
                <a:srgbClr val="F9F9F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900">
                <a:solidFill>
                  <a:srgbClr val="F9F9F9"/>
                </a:solidFill>
                <a:latin typeface="Calibri"/>
                <a:ea typeface="Calibri"/>
                <a:cs typeface="Calibri"/>
                <a:sym typeface="Calibri"/>
              </a:rPr>
              <a:t>Tracy Cheung</a:t>
            </a:r>
            <a:endParaRPr sz="1900">
              <a:solidFill>
                <a:srgbClr val="F9F9F9"/>
              </a:solidFill>
            </a:endParaRPr>
          </a:p>
        </p:txBody>
      </p:sp>
      <p:sp>
        <p:nvSpPr>
          <p:cNvPr id="48" name="Google Shape;48;g188de842de5_0_42"/>
          <p:cNvSpPr txBox="1"/>
          <p:nvPr/>
        </p:nvSpPr>
        <p:spPr>
          <a:xfrm>
            <a:off x="6561475" y="2921075"/>
            <a:ext cx="54753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solidFill>
                  <a:schemeClr val="lt1"/>
                </a:solidFill>
              </a:rPr>
              <a:t>Employee Attrition Analysis</a:t>
            </a:r>
            <a:endParaRPr sz="29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图片 6" id="147" name="Google Shape;147;g18b19cfd854_0_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42100" y="0"/>
            <a:ext cx="55499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g18b19cfd854_0_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1776" y="980639"/>
            <a:ext cx="9216423" cy="5078824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g18b19cfd854_0_50"/>
          <p:cNvSpPr txBox="1"/>
          <p:nvPr/>
        </p:nvSpPr>
        <p:spPr>
          <a:xfrm>
            <a:off x="557375" y="181750"/>
            <a:ext cx="3053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Pandas</a:t>
            </a:r>
            <a:endParaRPr sz="3000"/>
          </a:p>
        </p:txBody>
      </p:sp>
      <p:sp>
        <p:nvSpPr>
          <p:cNvPr id="150" name="Google Shape;150;g18b19cfd854_0_50"/>
          <p:cNvSpPr txBox="1"/>
          <p:nvPr/>
        </p:nvSpPr>
        <p:spPr>
          <a:xfrm>
            <a:off x="5149550" y="4325625"/>
            <a:ext cx="35016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/>
              <a:t>Respondents</a:t>
            </a:r>
            <a:endParaRPr b="1"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/>
              <a:t>60% Male  /  40% Female</a:t>
            </a:r>
            <a:endParaRPr b="1" sz="2200"/>
          </a:p>
        </p:txBody>
      </p:sp>
      <p:pic>
        <p:nvPicPr>
          <p:cNvPr descr="图片 31" id="151" name="Google Shape;151;g18b19cfd854_0_5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flipH="1">
            <a:off x="501528" y="354741"/>
            <a:ext cx="60960" cy="286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图片 8" id="156" name="Google Shape;156;g188de842de5_0_10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44300" y="0"/>
            <a:ext cx="5447701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图片 2" id="157" name="Google Shape;157;g188de842de5_0_10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11968" y="635720"/>
            <a:ext cx="4980033" cy="5915833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g188de842de5_0_101"/>
          <p:cNvSpPr txBox="1"/>
          <p:nvPr/>
        </p:nvSpPr>
        <p:spPr>
          <a:xfrm>
            <a:off x="205105" y="1570205"/>
            <a:ext cx="4115700" cy="13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E0D8"/>
              </a:buClr>
              <a:buSzPts val="8000"/>
              <a:buFont typeface="Arial"/>
              <a:buNone/>
            </a:pPr>
            <a:r>
              <a:rPr b="0" i="0" lang="en-US" sz="8000" u="none" cap="none" strike="noStrike">
                <a:solidFill>
                  <a:srgbClr val="E1E0D8"/>
                </a:solidFill>
                <a:latin typeface="Arial"/>
                <a:ea typeface="Arial"/>
                <a:cs typeface="Arial"/>
                <a:sym typeface="Arial"/>
              </a:rPr>
              <a:t>PART </a:t>
            </a:r>
            <a:r>
              <a:rPr lang="en-US" sz="8000">
                <a:solidFill>
                  <a:srgbClr val="E1E0D8"/>
                </a:solidFill>
              </a:rPr>
              <a:t>3</a:t>
            </a:r>
            <a:endParaRPr/>
          </a:p>
        </p:txBody>
      </p:sp>
      <p:sp>
        <p:nvSpPr>
          <p:cNvPr id="159" name="Google Shape;159;g188de842de5_0_101"/>
          <p:cNvSpPr txBox="1"/>
          <p:nvPr/>
        </p:nvSpPr>
        <p:spPr>
          <a:xfrm>
            <a:off x="1549253" y="2338289"/>
            <a:ext cx="25110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D50"/>
              </a:buClr>
              <a:buSzPts val="4800"/>
              <a:buFont typeface="Arial"/>
              <a:buNone/>
            </a:pPr>
            <a:r>
              <a:rPr b="0" i="0" lang="en-US" sz="3900" u="none" cap="none" strike="noStrike">
                <a:solidFill>
                  <a:srgbClr val="4F4D50"/>
                </a:solidFill>
                <a:latin typeface="Arial"/>
                <a:ea typeface="Arial"/>
                <a:cs typeface="Arial"/>
                <a:sym typeface="Arial"/>
              </a:rPr>
              <a:t>PART </a:t>
            </a:r>
            <a:r>
              <a:rPr lang="en-US" sz="3900">
                <a:solidFill>
                  <a:srgbClr val="4F4D50"/>
                </a:solidFill>
              </a:rPr>
              <a:t>3</a:t>
            </a:r>
            <a:endParaRPr sz="3900"/>
          </a:p>
        </p:txBody>
      </p:sp>
      <p:sp>
        <p:nvSpPr>
          <p:cNvPr id="160" name="Google Shape;160;g188de842de5_0_101"/>
          <p:cNvSpPr txBox="1"/>
          <p:nvPr/>
        </p:nvSpPr>
        <p:spPr>
          <a:xfrm>
            <a:off x="9434552" y="2168473"/>
            <a:ext cx="2601600" cy="26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DCAC"/>
              </a:buClr>
              <a:buSzPts val="16600"/>
              <a:buFont typeface="Teko"/>
              <a:buNone/>
            </a:pPr>
            <a:r>
              <a:rPr lang="en-US" sz="16600">
                <a:solidFill>
                  <a:srgbClr val="F7DCAC"/>
                </a:solidFill>
                <a:latin typeface="Teko"/>
                <a:ea typeface="Teko"/>
                <a:cs typeface="Teko"/>
                <a:sym typeface="Teko"/>
              </a:rPr>
              <a:t>3</a:t>
            </a:r>
            <a:endParaRPr/>
          </a:p>
        </p:txBody>
      </p:sp>
      <p:sp>
        <p:nvSpPr>
          <p:cNvPr id="161" name="Google Shape;161;g188de842de5_0_101"/>
          <p:cNvSpPr txBox="1"/>
          <p:nvPr/>
        </p:nvSpPr>
        <p:spPr>
          <a:xfrm>
            <a:off x="1473275" y="3184425"/>
            <a:ext cx="5447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400"/>
              <a:buFont typeface="Arial"/>
              <a:buNone/>
            </a:pPr>
            <a:r>
              <a:rPr lang="en-US" sz="3400">
                <a:solidFill>
                  <a:srgbClr val="888888"/>
                </a:solidFill>
              </a:rPr>
              <a:t>Employee Attrition Analysis</a:t>
            </a:r>
            <a:endParaRPr sz="3400">
              <a:solidFill>
                <a:srgbClr val="888888"/>
              </a:solidFill>
            </a:endParaRPr>
          </a:p>
        </p:txBody>
      </p:sp>
    </p:spTree>
  </p:cSld>
  <p:clrMapOvr>
    <a:masterClrMapping/>
  </p:clrMapOvr>
  <mc:AlternateContent>
    <mc:Choice Requires="p14">
      <p:transition spd="slow" p14:dur="1200">
        <p:push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g18a717dd92e_0_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7925" y="152400"/>
            <a:ext cx="10973798" cy="6553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200">
        <p:push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g18b19cfd854_1_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5925" y="152400"/>
            <a:ext cx="10652826" cy="6553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g18a717dd92e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0388" y="152400"/>
            <a:ext cx="10771231" cy="655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200">
        <p:push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g18b19cfd854_0_55"/>
          <p:cNvPicPr preferRelativeResize="0"/>
          <p:nvPr/>
        </p:nvPicPr>
        <p:blipFill rotWithShape="1">
          <a:blip r:embed="rId3">
            <a:alphaModFix/>
          </a:blip>
          <a:srcRect b="3443" l="0" r="5069" t="4475"/>
          <a:stretch/>
        </p:blipFill>
        <p:spPr>
          <a:xfrm>
            <a:off x="709775" y="0"/>
            <a:ext cx="10871148" cy="6857998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g18b19cfd854_0_55"/>
          <p:cNvSpPr/>
          <p:nvPr/>
        </p:nvSpPr>
        <p:spPr>
          <a:xfrm>
            <a:off x="6221200" y="1138950"/>
            <a:ext cx="642300" cy="22659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g18b19cfd854_0_55"/>
          <p:cNvSpPr/>
          <p:nvPr/>
        </p:nvSpPr>
        <p:spPr>
          <a:xfrm>
            <a:off x="1307000" y="888025"/>
            <a:ext cx="1393500" cy="25167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g18b19cfd854_0_55"/>
          <p:cNvSpPr/>
          <p:nvPr/>
        </p:nvSpPr>
        <p:spPr>
          <a:xfrm>
            <a:off x="1835050" y="4147375"/>
            <a:ext cx="1393500" cy="26484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g18b846213cb_0_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7738" y="152400"/>
            <a:ext cx="10075786" cy="65531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g18b846213cb_0_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5825" y="152400"/>
            <a:ext cx="9919401" cy="65531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g18b19cfd854_0_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900" y="0"/>
            <a:ext cx="11973714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4" name="Google Shape;204;p6"/>
          <p:cNvGrpSpPr/>
          <p:nvPr/>
        </p:nvGrpSpPr>
        <p:grpSpPr>
          <a:xfrm>
            <a:off x="9900753" y="1492455"/>
            <a:ext cx="1546305" cy="1815409"/>
            <a:chOff x="0" y="0"/>
            <a:chExt cx="1546303" cy="1815408"/>
          </a:xfrm>
        </p:grpSpPr>
        <p:sp>
          <p:nvSpPr>
            <p:cNvPr id="205" name="Google Shape;205;p6"/>
            <p:cNvSpPr/>
            <p:nvPr/>
          </p:nvSpPr>
          <p:spPr>
            <a:xfrm>
              <a:off x="0" y="0"/>
              <a:ext cx="1546303" cy="181540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image13.jpeg" id="206" name="Google Shape;206;p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1546303" cy="1815408"/>
            </a:xfrm>
            <a:prstGeom prst="rect">
              <a:avLst/>
            </a:prstGeom>
            <a:noFill/>
            <a:ln>
              <a:noFill/>
            </a:ln>
            <a:effectLst>
              <a:outerShdw blurRad="254000" rotWithShape="0" dir="2700000" dist="63500">
                <a:srgbClr val="000000">
                  <a:alpha val="29803"/>
                </a:srgbClr>
              </a:outerShdw>
            </a:effectLst>
          </p:spPr>
        </p:pic>
      </p:grpSp>
      <p:grpSp>
        <p:nvGrpSpPr>
          <p:cNvPr id="207" name="Google Shape;207;p6"/>
          <p:cNvGrpSpPr/>
          <p:nvPr/>
        </p:nvGrpSpPr>
        <p:grpSpPr>
          <a:xfrm>
            <a:off x="7887096" y="3910836"/>
            <a:ext cx="1546305" cy="1815409"/>
            <a:chOff x="0" y="0"/>
            <a:chExt cx="1546303" cy="1815408"/>
          </a:xfrm>
        </p:grpSpPr>
        <p:sp>
          <p:nvSpPr>
            <p:cNvPr id="208" name="Google Shape;208;p6"/>
            <p:cNvSpPr/>
            <p:nvPr/>
          </p:nvSpPr>
          <p:spPr>
            <a:xfrm>
              <a:off x="0" y="0"/>
              <a:ext cx="1546303" cy="181540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image16.jpeg" id="209" name="Google Shape;209;p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0" y="0"/>
              <a:ext cx="1546303" cy="1815408"/>
            </a:xfrm>
            <a:prstGeom prst="rect">
              <a:avLst/>
            </a:prstGeom>
            <a:noFill/>
            <a:ln>
              <a:noFill/>
            </a:ln>
            <a:effectLst>
              <a:outerShdw blurRad="254000" rotWithShape="0" dir="2700000" dist="63500">
                <a:srgbClr val="000000">
                  <a:alpha val="29803"/>
                </a:srgbClr>
              </a:outerShdw>
            </a:effectLst>
          </p:spPr>
        </p:pic>
      </p:grpSp>
      <p:grpSp>
        <p:nvGrpSpPr>
          <p:cNvPr id="210" name="Google Shape;210;p6"/>
          <p:cNvGrpSpPr/>
          <p:nvPr/>
        </p:nvGrpSpPr>
        <p:grpSpPr>
          <a:xfrm>
            <a:off x="9900753" y="3921071"/>
            <a:ext cx="1546305" cy="1815409"/>
            <a:chOff x="0" y="0"/>
            <a:chExt cx="1546303" cy="1815408"/>
          </a:xfrm>
        </p:grpSpPr>
        <p:sp>
          <p:nvSpPr>
            <p:cNvPr id="211" name="Google Shape;211;p6"/>
            <p:cNvSpPr/>
            <p:nvPr/>
          </p:nvSpPr>
          <p:spPr>
            <a:xfrm>
              <a:off x="0" y="0"/>
              <a:ext cx="1546303" cy="181540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image17.jpeg" id="212" name="Google Shape;212;p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0" y="0"/>
              <a:ext cx="1546303" cy="1815408"/>
            </a:xfrm>
            <a:prstGeom prst="rect">
              <a:avLst/>
            </a:prstGeom>
            <a:noFill/>
            <a:ln>
              <a:noFill/>
            </a:ln>
            <a:effectLst>
              <a:outerShdw blurRad="254000" rotWithShape="0" dir="2700000" dist="63500">
                <a:srgbClr val="000000">
                  <a:alpha val="29803"/>
                </a:srgbClr>
              </a:outerShdw>
            </a:effectLst>
          </p:spPr>
        </p:pic>
      </p:grpSp>
      <p:grpSp>
        <p:nvGrpSpPr>
          <p:cNvPr id="213" name="Google Shape;213;p6"/>
          <p:cNvGrpSpPr/>
          <p:nvPr/>
        </p:nvGrpSpPr>
        <p:grpSpPr>
          <a:xfrm>
            <a:off x="7887096" y="1482220"/>
            <a:ext cx="1546305" cy="1815409"/>
            <a:chOff x="0" y="0"/>
            <a:chExt cx="1546303" cy="1815408"/>
          </a:xfrm>
        </p:grpSpPr>
        <p:sp>
          <p:nvSpPr>
            <p:cNvPr id="214" name="Google Shape;214;p6"/>
            <p:cNvSpPr/>
            <p:nvPr/>
          </p:nvSpPr>
          <p:spPr>
            <a:xfrm>
              <a:off x="0" y="0"/>
              <a:ext cx="1546303" cy="181540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image18.jpeg" id="215" name="Google Shape;215;p6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0" y="0"/>
              <a:ext cx="1546303" cy="1815408"/>
            </a:xfrm>
            <a:prstGeom prst="rect">
              <a:avLst/>
            </a:prstGeom>
            <a:noFill/>
            <a:ln>
              <a:noFill/>
            </a:ln>
            <a:effectLst>
              <a:outerShdw blurRad="254000" rotWithShape="0" dir="2700000" dist="63500">
                <a:srgbClr val="000000">
                  <a:alpha val="29803"/>
                </a:srgbClr>
              </a:outerShdw>
            </a:effectLst>
          </p:spPr>
        </p:pic>
      </p:grpSp>
      <p:pic>
        <p:nvPicPr>
          <p:cNvPr descr="图片 84" id="216" name="Google Shape;216;p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flipH="1">
            <a:off x="492653" y="536291"/>
            <a:ext cx="60960" cy="28650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7" name="Google Shape;217;p6"/>
          <p:cNvGrpSpPr/>
          <p:nvPr/>
        </p:nvGrpSpPr>
        <p:grpSpPr>
          <a:xfrm>
            <a:off x="666369" y="536304"/>
            <a:ext cx="5181149" cy="5224713"/>
            <a:chOff x="-149075" y="-956150"/>
            <a:chExt cx="5181149" cy="5224713"/>
          </a:xfrm>
        </p:grpSpPr>
        <p:sp>
          <p:nvSpPr>
            <p:cNvPr id="218" name="Google Shape;218;p6"/>
            <p:cNvSpPr txBox="1"/>
            <p:nvPr/>
          </p:nvSpPr>
          <p:spPr>
            <a:xfrm>
              <a:off x="85374" y="282174"/>
              <a:ext cx="4946700" cy="538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45700" spcFirstLastPara="1" rIns="45700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F4D50"/>
                </a:buClr>
                <a:buSzPts val="2000"/>
                <a:buFont typeface="Arial"/>
                <a:buNone/>
              </a:pPr>
              <a:r>
                <a:rPr b="1" lang="en-US" sz="2900">
                  <a:solidFill>
                    <a:srgbClr val="4F4D50"/>
                  </a:solidFill>
                </a:rPr>
                <a:t>Total Score</a:t>
              </a:r>
              <a:endParaRPr b="1" sz="2300"/>
            </a:p>
          </p:txBody>
        </p:sp>
        <p:cxnSp>
          <p:nvCxnSpPr>
            <p:cNvPr id="219" name="Google Shape;219;p6"/>
            <p:cNvCxnSpPr/>
            <p:nvPr/>
          </p:nvCxnSpPr>
          <p:spPr>
            <a:xfrm>
              <a:off x="68369" y="1054164"/>
              <a:ext cx="2483700" cy="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220" name="Google Shape;220;p6"/>
            <p:cNvSpPr/>
            <p:nvPr/>
          </p:nvSpPr>
          <p:spPr>
            <a:xfrm>
              <a:off x="68369" y="3968263"/>
              <a:ext cx="1530300" cy="300300"/>
            </a:xfrm>
            <a:prstGeom prst="rect">
              <a:avLst/>
            </a:prstGeom>
            <a:solidFill>
              <a:srgbClr val="4F4D50"/>
            </a:solidFill>
            <a:ln>
              <a:noFill/>
            </a:ln>
            <a:effectLst>
              <a:outerShdw blurRad="254000" rotWithShape="0" dir="2700000" dist="63500">
                <a:srgbClr val="000000">
                  <a:alpha val="29800"/>
                </a:srgbClr>
              </a:outerShdw>
            </a:effectLst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F4D50"/>
                </a:buClr>
                <a:buSzPts val="1800"/>
                <a:buFont typeface="Lato Light"/>
                <a:buNone/>
              </a:pPr>
              <a:r>
                <a:t/>
              </a:r>
              <a:endParaRPr b="0" i="0" sz="1800" u="none" cap="none" strike="noStrike">
                <a:solidFill>
                  <a:srgbClr val="4F4D50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221" name="Google Shape;221;p6"/>
            <p:cNvSpPr txBox="1"/>
            <p:nvPr/>
          </p:nvSpPr>
          <p:spPr>
            <a:xfrm>
              <a:off x="-149075" y="-956150"/>
              <a:ext cx="49467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45700" spcFirstLastPara="1" rIns="45700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F4D50"/>
                </a:buClr>
                <a:buSzPts val="3600"/>
                <a:buFont typeface="Montserrat"/>
                <a:buNone/>
              </a:pPr>
              <a:r>
                <a:rPr b="1" lang="en-US" sz="3600">
                  <a:solidFill>
                    <a:srgbClr val="4F4D5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Data Calculate</a:t>
              </a:r>
              <a:endParaRPr/>
            </a:p>
          </p:txBody>
        </p:sp>
      </p:grpSp>
      <p:pic>
        <p:nvPicPr>
          <p:cNvPr id="222" name="Google Shape;222;p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83800" y="2360254"/>
            <a:ext cx="6459751" cy="284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200">
        <p:push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3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8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3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188de842de5_0_50"/>
          <p:cNvSpPr/>
          <p:nvPr/>
        </p:nvSpPr>
        <p:spPr>
          <a:xfrm>
            <a:off x="7595901" y="1929450"/>
            <a:ext cx="2212800" cy="2031600"/>
          </a:xfrm>
          <a:prstGeom prst="ellipse">
            <a:avLst/>
          </a:prstGeom>
          <a:solidFill>
            <a:srgbClr val="4F4D50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100"/>
              <a:buFont typeface="Arial"/>
              <a:buNone/>
            </a:pPr>
            <a:r>
              <a:rPr lang="en-US" sz="2300">
                <a:solidFill>
                  <a:srgbClr val="FFFFFF"/>
                </a:solidFill>
              </a:rPr>
              <a:t>ML</a:t>
            </a:r>
            <a:endParaRPr b="0" i="0" sz="23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54;g188de842de5_0_50"/>
          <p:cNvSpPr/>
          <p:nvPr/>
        </p:nvSpPr>
        <p:spPr>
          <a:xfrm>
            <a:off x="5821525" y="1929450"/>
            <a:ext cx="2097600" cy="2031600"/>
          </a:xfrm>
          <a:prstGeom prst="ellipse">
            <a:avLst/>
          </a:prstGeom>
          <a:solidFill>
            <a:srgbClr val="C8B08A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100"/>
              <a:buFont typeface="Arial"/>
              <a:buNone/>
            </a:pPr>
            <a:r>
              <a:rPr lang="en-US" sz="3000">
                <a:solidFill>
                  <a:srgbClr val="FFFFFF"/>
                </a:solidFill>
              </a:rPr>
              <a:t>Tableau</a:t>
            </a:r>
            <a:endParaRPr b="0" i="0" sz="3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g188de842de5_0_50"/>
          <p:cNvSpPr/>
          <p:nvPr/>
        </p:nvSpPr>
        <p:spPr>
          <a:xfrm>
            <a:off x="4142390" y="1929455"/>
            <a:ext cx="2031600" cy="2031600"/>
          </a:xfrm>
          <a:prstGeom prst="ellipse">
            <a:avLst/>
          </a:prstGeom>
          <a:solidFill>
            <a:srgbClr val="4F4D50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100"/>
              <a:buFont typeface="Arial"/>
              <a:buNone/>
            </a:pPr>
            <a:r>
              <a:rPr lang="en-US" sz="3100">
                <a:solidFill>
                  <a:srgbClr val="FFFFFF"/>
                </a:solidFill>
              </a:rPr>
              <a:t>Python</a:t>
            </a:r>
            <a:endParaRPr b="0" i="0" sz="3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Google Shape;56;g188de842de5_0_50"/>
          <p:cNvSpPr/>
          <p:nvPr/>
        </p:nvSpPr>
        <p:spPr>
          <a:xfrm>
            <a:off x="2415639" y="1929455"/>
            <a:ext cx="2031600" cy="2031600"/>
          </a:xfrm>
          <a:prstGeom prst="ellipse">
            <a:avLst/>
          </a:prstGeom>
          <a:solidFill>
            <a:srgbClr val="C8B08A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100"/>
              <a:buFont typeface="Arial"/>
              <a:buNone/>
            </a:pPr>
            <a:r>
              <a:rPr lang="en-US" sz="2600">
                <a:solidFill>
                  <a:srgbClr val="FFFFFF"/>
                </a:solidFill>
              </a:rPr>
              <a:t>Data EDA</a:t>
            </a:r>
            <a:endParaRPr b="0" i="0" sz="2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g188de842de5_0_50"/>
          <p:cNvSpPr/>
          <p:nvPr/>
        </p:nvSpPr>
        <p:spPr>
          <a:xfrm>
            <a:off x="892036" y="1929455"/>
            <a:ext cx="2031600" cy="2031600"/>
          </a:xfrm>
          <a:prstGeom prst="ellipse">
            <a:avLst/>
          </a:prstGeom>
          <a:solidFill>
            <a:srgbClr val="4F4D50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100"/>
              <a:buFont typeface="Arial"/>
              <a:buNone/>
            </a:pPr>
            <a:r>
              <a:rPr lang="en-US" sz="2800">
                <a:solidFill>
                  <a:srgbClr val="FFFFFF"/>
                </a:solidFill>
              </a:rPr>
              <a:t>Purpose</a:t>
            </a:r>
            <a:endParaRPr b="0" i="0" sz="2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8" name="Google Shape;58;g188de842de5_0_50"/>
          <p:cNvCxnSpPr/>
          <p:nvPr/>
        </p:nvCxnSpPr>
        <p:spPr>
          <a:xfrm rot="10800000">
            <a:off x="892026" y="4863726"/>
            <a:ext cx="102033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59" name="Google Shape;59;g188de842de5_0_50"/>
          <p:cNvSpPr txBox="1"/>
          <p:nvPr/>
        </p:nvSpPr>
        <p:spPr>
          <a:xfrm>
            <a:off x="2090646" y="4482874"/>
            <a:ext cx="1080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800"/>
              <a:buFont typeface="Arial"/>
              <a:buNone/>
            </a:pPr>
            <a:r>
              <a:rPr b="1" lang="en-US" sz="1800">
                <a:solidFill>
                  <a:srgbClr val="404040"/>
                </a:solidFill>
              </a:rPr>
              <a:t>PART 1</a:t>
            </a:r>
            <a:endParaRPr/>
          </a:p>
        </p:txBody>
      </p:sp>
      <p:sp>
        <p:nvSpPr>
          <p:cNvPr id="60" name="Google Shape;60;g188de842de5_0_50"/>
          <p:cNvSpPr txBox="1"/>
          <p:nvPr/>
        </p:nvSpPr>
        <p:spPr>
          <a:xfrm>
            <a:off x="4590345" y="4482874"/>
            <a:ext cx="1080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800"/>
              <a:buFont typeface="Arial"/>
              <a:buNone/>
            </a:pPr>
            <a:r>
              <a:rPr b="1" lang="en-US" sz="1800">
                <a:solidFill>
                  <a:srgbClr val="404040"/>
                </a:solidFill>
              </a:rPr>
              <a:t>PART 2</a:t>
            </a:r>
            <a:endParaRPr/>
          </a:p>
        </p:txBody>
      </p:sp>
      <p:sp>
        <p:nvSpPr>
          <p:cNvPr id="61" name="Google Shape;61;g188de842de5_0_50"/>
          <p:cNvSpPr txBox="1"/>
          <p:nvPr/>
        </p:nvSpPr>
        <p:spPr>
          <a:xfrm>
            <a:off x="6298842" y="4482874"/>
            <a:ext cx="1080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800"/>
              <a:buFont typeface="Arial"/>
              <a:buNone/>
            </a:pPr>
            <a:r>
              <a:rPr b="1" lang="en-US" sz="1800">
                <a:solidFill>
                  <a:srgbClr val="404040"/>
                </a:solidFill>
              </a:rPr>
              <a:t>PART 3</a:t>
            </a:r>
            <a:endParaRPr/>
          </a:p>
        </p:txBody>
      </p:sp>
      <p:sp>
        <p:nvSpPr>
          <p:cNvPr id="62" name="Google Shape;62;g188de842de5_0_50"/>
          <p:cNvSpPr txBox="1"/>
          <p:nvPr/>
        </p:nvSpPr>
        <p:spPr>
          <a:xfrm>
            <a:off x="8059716" y="4482874"/>
            <a:ext cx="1080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800"/>
              <a:buFont typeface="Arial"/>
              <a:buNone/>
            </a:pPr>
            <a:r>
              <a:rPr b="1" lang="en-US" sz="1800">
                <a:solidFill>
                  <a:srgbClr val="404040"/>
                </a:solidFill>
              </a:rPr>
              <a:t>PART 4</a:t>
            </a:r>
            <a:endParaRPr/>
          </a:p>
        </p:txBody>
      </p:sp>
      <p:pic>
        <p:nvPicPr>
          <p:cNvPr descr="图片 31" id="63" name="Google Shape;63;g188de842de5_0_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492653" y="536291"/>
            <a:ext cx="60960" cy="286505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g188de842de5_0_50"/>
          <p:cNvSpPr txBox="1"/>
          <p:nvPr/>
        </p:nvSpPr>
        <p:spPr>
          <a:xfrm>
            <a:off x="969745" y="536291"/>
            <a:ext cx="19572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E0D8"/>
              </a:buClr>
              <a:buSzPts val="2600"/>
              <a:buFont typeface="Arial"/>
              <a:buNone/>
            </a:pPr>
            <a:r>
              <a:rPr lang="en-US" sz="2900">
                <a:solidFill>
                  <a:srgbClr val="E1E0D8"/>
                </a:solidFill>
              </a:rPr>
              <a:t>Content</a:t>
            </a:r>
            <a:endParaRPr sz="2900"/>
          </a:p>
        </p:txBody>
      </p:sp>
      <p:sp>
        <p:nvSpPr>
          <p:cNvPr id="65" name="Google Shape;65;g188de842de5_0_50"/>
          <p:cNvSpPr txBox="1"/>
          <p:nvPr/>
        </p:nvSpPr>
        <p:spPr>
          <a:xfrm>
            <a:off x="585702" y="440281"/>
            <a:ext cx="15273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D50"/>
              </a:buClr>
              <a:buSzPts val="2400"/>
              <a:buFont typeface="Arial"/>
              <a:buNone/>
            </a:pPr>
            <a:r>
              <a:rPr b="1" lang="en-US" sz="2900">
                <a:solidFill>
                  <a:srgbClr val="4F4D50"/>
                </a:solidFill>
              </a:rPr>
              <a:t>Content</a:t>
            </a:r>
            <a:endParaRPr b="1" sz="1900"/>
          </a:p>
        </p:txBody>
      </p:sp>
      <p:sp>
        <p:nvSpPr>
          <p:cNvPr id="66" name="Google Shape;66;g188de842de5_0_50"/>
          <p:cNvSpPr/>
          <p:nvPr/>
        </p:nvSpPr>
        <p:spPr>
          <a:xfrm>
            <a:off x="9559250" y="1929450"/>
            <a:ext cx="2097600" cy="2031600"/>
          </a:xfrm>
          <a:prstGeom prst="ellipse">
            <a:avLst/>
          </a:prstGeom>
          <a:solidFill>
            <a:srgbClr val="C8B08A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100"/>
              <a:buFont typeface="Arial"/>
              <a:buNone/>
            </a:pPr>
            <a:r>
              <a:rPr lang="en-US" sz="2100">
                <a:solidFill>
                  <a:srgbClr val="FFFFFF"/>
                </a:solidFill>
              </a:rPr>
              <a:t>Conclusion</a:t>
            </a:r>
            <a:endParaRPr b="0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g188de842de5_0_50"/>
          <p:cNvSpPr txBox="1"/>
          <p:nvPr/>
        </p:nvSpPr>
        <p:spPr>
          <a:xfrm>
            <a:off x="10165966" y="4482874"/>
            <a:ext cx="1080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800"/>
              <a:buFont typeface="Arial"/>
              <a:buNone/>
            </a:pPr>
            <a:r>
              <a:rPr b="1" lang="en-US" sz="1800">
                <a:solidFill>
                  <a:srgbClr val="404040"/>
                </a:solidFill>
              </a:rPr>
              <a:t>PART 5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200">
        <p:push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oogle Shape;227;g18a717dd92e_0_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0825" y="152400"/>
            <a:ext cx="10832087" cy="6553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Google Shape;232;g18a717dd92e_0_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1825" y="152400"/>
            <a:ext cx="10000712" cy="6553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g18a717dd92e_0_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5125" y="152400"/>
            <a:ext cx="9934090" cy="6553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42;g18a717dd92e_0_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6850" y="152400"/>
            <a:ext cx="10198292" cy="655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g18b9227452c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7613" y="76200"/>
            <a:ext cx="9556777" cy="6705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图片 8" id="252" name="Google Shape;252;g1a83ec72f49_1_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30948" y="0"/>
            <a:ext cx="5861052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图片 2" id="253" name="Google Shape;253;g1a83ec72f49_1_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11968" y="635720"/>
            <a:ext cx="4980033" cy="5915833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g1a83ec72f49_1_5"/>
          <p:cNvSpPr txBox="1"/>
          <p:nvPr/>
        </p:nvSpPr>
        <p:spPr>
          <a:xfrm>
            <a:off x="1053155" y="1892830"/>
            <a:ext cx="4115700" cy="13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E0D8"/>
              </a:buClr>
              <a:buSzPts val="8000"/>
              <a:buFont typeface="Arial"/>
              <a:buNone/>
            </a:pPr>
            <a:r>
              <a:rPr b="0" i="0" lang="en-US" sz="8000" u="none" cap="none" strike="noStrike">
                <a:solidFill>
                  <a:srgbClr val="E1E0D8"/>
                </a:solidFill>
                <a:latin typeface="Arial"/>
                <a:ea typeface="Arial"/>
                <a:cs typeface="Arial"/>
                <a:sym typeface="Arial"/>
              </a:rPr>
              <a:t>PART </a:t>
            </a:r>
            <a:r>
              <a:rPr lang="en-US" sz="8000">
                <a:solidFill>
                  <a:srgbClr val="E1E0D8"/>
                </a:solidFill>
              </a:rPr>
              <a:t>4</a:t>
            </a:r>
            <a:endParaRPr/>
          </a:p>
        </p:txBody>
      </p:sp>
      <p:sp>
        <p:nvSpPr>
          <p:cNvPr id="255" name="Google Shape;255;g1a83ec72f49_1_5"/>
          <p:cNvSpPr txBox="1"/>
          <p:nvPr/>
        </p:nvSpPr>
        <p:spPr>
          <a:xfrm>
            <a:off x="2397303" y="2660914"/>
            <a:ext cx="25110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D50"/>
              </a:buClr>
              <a:buSzPts val="4800"/>
              <a:buFont typeface="Arial"/>
              <a:buNone/>
            </a:pPr>
            <a:r>
              <a:rPr b="0" i="0" lang="en-US" sz="3900" u="none" cap="none" strike="noStrike">
                <a:solidFill>
                  <a:srgbClr val="4F4D50"/>
                </a:solidFill>
                <a:latin typeface="Arial"/>
                <a:ea typeface="Arial"/>
                <a:cs typeface="Arial"/>
                <a:sym typeface="Arial"/>
              </a:rPr>
              <a:t>PART </a:t>
            </a:r>
            <a:r>
              <a:rPr lang="en-US" sz="3900">
                <a:solidFill>
                  <a:srgbClr val="4F4D50"/>
                </a:solidFill>
              </a:rPr>
              <a:t>4</a:t>
            </a:r>
            <a:endParaRPr sz="3900"/>
          </a:p>
        </p:txBody>
      </p:sp>
      <p:sp>
        <p:nvSpPr>
          <p:cNvPr id="256" name="Google Shape;256;g1a83ec72f49_1_5"/>
          <p:cNvSpPr txBox="1"/>
          <p:nvPr/>
        </p:nvSpPr>
        <p:spPr>
          <a:xfrm>
            <a:off x="9434552" y="2168473"/>
            <a:ext cx="2601600" cy="26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DCAC"/>
              </a:buClr>
              <a:buSzPts val="16600"/>
              <a:buFont typeface="Teko"/>
              <a:buNone/>
            </a:pPr>
            <a:r>
              <a:rPr lang="en-US" sz="16600">
                <a:solidFill>
                  <a:srgbClr val="F7DCAC"/>
                </a:solidFill>
                <a:latin typeface="Teko"/>
                <a:ea typeface="Teko"/>
                <a:cs typeface="Teko"/>
                <a:sym typeface="Teko"/>
              </a:rPr>
              <a:t>4</a:t>
            </a:r>
            <a:endParaRPr/>
          </a:p>
        </p:txBody>
      </p:sp>
      <p:sp>
        <p:nvSpPr>
          <p:cNvPr id="257" name="Google Shape;257;g1a83ec72f49_1_5"/>
          <p:cNvSpPr txBox="1"/>
          <p:nvPr/>
        </p:nvSpPr>
        <p:spPr>
          <a:xfrm>
            <a:off x="2671575" y="3447625"/>
            <a:ext cx="4784100" cy="16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400"/>
              <a:buFont typeface="Arial"/>
              <a:buNone/>
            </a:pPr>
            <a:r>
              <a:rPr lang="en-US" sz="4900">
                <a:solidFill>
                  <a:srgbClr val="808080"/>
                </a:solidFill>
              </a:rPr>
              <a:t>Machine Learning</a:t>
            </a:r>
            <a:endParaRPr sz="4900"/>
          </a:p>
        </p:txBody>
      </p:sp>
    </p:spTree>
  </p:cSld>
  <p:clrMapOvr>
    <a:masterClrMapping/>
  </p:clrMapOvr>
  <mc:AlternateContent>
    <mc:Choice Requires="p14">
      <p:transition spd="slow" p14:dur="1200">
        <p:push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a83ec72f49_1_2"/>
          <p:cNvSpPr txBox="1"/>
          <p:nvPr/>
        </p:nvSpPr>
        <p:spPr>
          <a:xfrm>
            <a:off x="508025" y="205150"/>
            <a:ext cx="3204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Logistic Regression</a:t>
            </a:r>
            <a:endParaRPr sz="2400"/>
          </a:p>
        </p:txBody>
      </p:sp>
      <p:sp>
        <p:nvSpPr>
          <p:cNvPr id="263" name="Google Shape;263;g1a83ec72f49_1_2"/>
          <p:cNvSpPr txBox="1"/>
          <p:nvPr/>
        </p:nvSpPr>
        <p:spPr>
          <a:xfrm>
            <a:off x="508025" y="1084375"/>
            <a:ext cx="5040900" cy="36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</a:rPr>
              <a:t>What is logistic regression?</a:t>
            </a:r>
            <a:endParaRPr b="1"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1"/>
                </a:solidFill>
              </a:rPr>
              <a:t>an example of </a:t>
            </a:r>
            <a:r>
              <a:rPr lang="en-US" sz="1700">
                <a:solidFill>
                  <a:srgbClr val="FF0000"/>
                </a:solidFill>
              </a:rPr>
              <a:t>supervised learning</a:t>
            </a:r>
            <a:r>
              <a:rPr lang="en-US" sz="1700">
                <a:solidFill>
                  <a:schemeClr val="dk1"/>
                </a:solidFill>
              </a:rPr>
              <a:t>. </a:t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1"/>
                </a:solidFill>
              </a:rPr>
              <a:t>calculate or predict the probability of a binary (</a:t>
            </a:r>
            <a:r>
              <a:rPr lang="en-US" sz="1700">
                <a:solidFill>
                  <a:srgbClr val="FF0000"/>
                </a:solidFill>
              </a:rPr>
              <a:t>yes/no</a:t>
            </a:r>
            <a:r>
              <a:rPr lang="en-US" sz="1700">
                <a:solidFill>
                  <a:schemeClr val="dk1"/>
                </a:solidFill>
              </a:rPr>
              <a:t>) event occurring.</a:t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i="1" lang="en-US" sz="1700">
                <a:solidFill>
                  <a:schemeClr val="dk1"/>
                </a:solidFill>
              </a:rPr>
              <a:t>classification model.</a:t>
            </a:r>
            <a:endParaRPr sz="2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图片 8" id="268" name="Google Shape;268;g18b19cfd854_2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30948" y="0"/>
            <a:ext cx="5861052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图片 2" id="269" name="Google Shape;269;g18b19cfd854_2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11968" y="635720"/>
            <a:ext cx="4980033" cy="5915833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g18b19cfd854_2_0"/>
          <p:cNvSpPr txBox="1"/>
          <p:nvPr/>
        </p:nvSpPr>
        <p:spPr>
          <a:xfrm>
            <a:off x="1053155" y="1892830"/>
            <a:ext cx="4115700" cy="13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E0D8"/>
              </a:buClr>
              <a:buSzPts val="8000"/>
              <a:buFont typeface="Arial"/>
              <a:buNone/>
            </a:pPr>
            <a:r>
              <a:rPr b="0" i="0" lang="en-US" sz="8000" u="none" cap="none" strike="noStrike">
                <a:solidFill>
                  <a:srgbClr val="E1E0D8"/>
                </a:solidFill>
                <a:latin typeface="Arial"/>
                <a:ea typeface="Arial"/>
                <a:cs typeface="Arial"/>
                <a:sym typeface="Arial"/>
              </a:rPr>
              <a:t>PART </a:t>
            </a:r>
            <a:r>
              <a:rPr lang="en-US" sz="8000">
                <a:solidFill>
                  <a:srgbClr val="E1E0D8"/>
                </a:solidFill>
              </a:rPr>
              <a:t>5</a:t>
            </a:r>
            <a:endParaRPr/>
          </a:p>
        </p:txBody>
      </p:sp>
      <p:sp>
        <p:nvSpPr>
          <p:cNvPr id="271" name="Google Shape;271;g18b19cfd854_2_0"/>
          <p:cNvSpPr txBox="1"/>
          <p:nvPr/>
        </p:nvSpPr>
        <p:spPr>
          <a:xfrm>
            <a:off x="2397303" y="2660914"/>
            <a:ext cx="25110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D50"/>
              </a:buClr>
              <a:buSzPts val="4800"/>
              <a:buFont typeface="Arial"/>
              <a:buNone/>
            </a:pPr>
            <a:r>
              <a:rPr b="0" i="0" lang="en-US" sz="3900" u="none" cap="none" strike="noStrike">
                <a:solidFill>
                  <a:srgbClr val="4F4D50"/>
                </a:solidFill>
                <a:latin typeface="Arial"/>
                <a:ea typeface="Arial"/>
                <a:cs typeface="Arial"/>
                <a:sym typeface="Arial"/>
              </a:rPr>
              <a:t>PART </a:t>
            </a:r>
            <a:r>
              <a:rPr lang="en-US" sz="3900">
                <a:solidFill>
                  <a:srgbClr val="4F4D50"/>
                </a:solidFill>
              </a:rPr>
              <a:t>5</a:t>
            </a:r>
            <a:endParaRPr sz="3900"/>
          </a:p>
        </p:txBody>
      </p:sp>
      <p:sp>
        <p:nvSpPr>
          <p:cNvPr id="272" name="Google Shape;272;g18b19cfd854_2_0"/>
          <p:cNvSpPr txBox="1"/>
          <p:nvPr/>
        </p:nvSpPr>
        <p:spPr>
          <a:xfrm>
            <a:off x="9434552" y="2168473"/>
            <a:ext cx="2601600" cy="26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DCAC"/>
              </a:buClr>
              <a:buSzPts val="16600"/>
              <a:buFont typeface="Teko"/>
              <a:buNone/>
            </a:pPr>
            <a:r>
              <a:rPr lang="en-US" sz="16600">
                <a:solidFill>
                  <a:srgbClr val="F7DCAC"/>
                </a:solidFill>
                <a:latin typeface="Teko"/>
                <a:ea typeface="Teko"/>
                <a:cs typeface="Teko"/>
                <a:sym typeface="Teko"/>
              </a:rPr>
              <a:t>5</a:t>
            </a:r>
            <a:endParaRPr/>
          </a:p>
        </p:txBody>
      </p:sp>
      <p:sp>
        <p:nvSpPr>
          <p:cNvPr id="273" name="Google Shape;273;g18b19cfd854_2_0"/>
          <p:cNvSpPr txBox="1"/>
          <p:nvPr/>
        </p:nvSpPr>
        <p:spPr>
          <a:xfrm>
            <a:off x="2671575" y="3447625"/>
            <a:ext cx="47841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400"/>
              <a:buFont typeface="Arial"/>
              <a:buNone/>
            </a:pPr>
            <a:r>
              <a:rPr lang="en-US" sz="4900">
                <a:solidFill>
                  <a:srgbClr val="808080"/>
                </a:solidFill>
              </a:rPr>
              <a:t>Conclusion</a:t>
            </a:r>
            <a:endParaRPr sz="4900"/>
          </a:p>
        </p:txBody>
      </p:sp>
    </p:spTree>
  </p:cSld>
  <p:clrMapOvr>
    <a:masterClrMapping/>
  </p:clrMapOvr>
  <mc:AlternateContent>
    <mc:Choice Requires="p14">
      <p:transition spd="slow" p14:dur="1200">
        <p:push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图片 13" id="278" name="Google Shape;278;g18b19cfd854_0_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049250"/>
            <a:ext cx="9778100" cy="49969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图片 6" id="279" name="Google Shape;279;g18b19cfd854_0_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42100" y="0"/>
            <a:ext cx="55499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g18b19cfd854_0_114"/>
          <p:cNvSpPr/>
          <p:nvPr/>
        </p:nvSpPr>
        <p:spPr>
          <a:xfrm flipH="1">
            <a:off x="8493756" y="2980674"/>
            <a:ext cx="3698244" cy="3877308"/>
          </a:xfrm>
          <a:custGeom>
            <a:rect b="b" l="l" r="r" t="t"/>
            <a:pathLst>
              <a:path extrusionOk="0" h="21600" w="21600">
                <a:moveTo>
                  <a:pt x="21600" y="0"/>
                </a:moveTo>
                <a:lnTo>
                  <a:pt x="0" y="0"/>
                </a:lnTo>
                <a:lnTo>
                  <a:pt x="0" y="21555"/>
                </a:lnTo>
                <a:lnTo>
                  <a:pt x="21597" y="21600"/>
                </a:lnTo>
                <a:cubicBezTo>
                  <a:pt x="21598" y="20564"/>
                  <a:pt x="21599" y="19528"/>
                  <a:pt x="21600" y="18492"/>
                </a:cubicBezTo>
                <a:lnTo>
                  <a:pt x="2160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g18b19cfd854_0_114"/>
          <p:cNvSpPr txBox="1"/>
          <p:nvPr/>
        </p:nvSpPr>
        <p:spPr>
          <a:xfrm>
            <a:off x="206950" y="1268433"/>
            <a:ext cx="9487200" cy="42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FFFFFF"/>
                </a:solidFill>
              </a:rPr>
              <a:t>Findings:</a:t>
            </a:r>
            <a:endParaRPr b="1" sz="2800">
              <a:solidFill>
                <a:srgbClr val="FFFFFF"/>
              </a:solidFill>
            </a:endParaRPr>
          </a:p>
          <a:p>
            <a:pPr indent="-3937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AutoNum type="arabicPeriod"/>
            </a:pPr>
            <a:r>
              <a:rPr lang="en-US" sz="2600">
                <a:solidFill>
                  <a:schemeClr val="lt1"/>
                </a:solidFill>
              </a:rPr>
              <a:t>don’t like their boss/manager</a:t>
            </a:r>
            <a:endParaRPr sz="2600">
              <a:solidFill>
                <a:schemeClr val="lt1"/>
              </a:solidFill>
            </a:endParaRPr>
          </a:p>
          <a:p>
            <a:pPr indent="-3937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AutoNum type="arabicPeriod"/>
            </a:pPr>
            <a:r>
              <a:rPr lang="en-US" sz="2600">
                <a:solidFill>
                  <a:schemeClr val="lt1"/>
                </a:solidFill>
              </a:rPr>
              <a:t>received a job offer with a higher salary at another company</a:t>
            </a:r>
            <a:endParaRPr sz="2600">
              <a:solidFill>
                <a:schemeClr val="lt1"/>
              </a:solidFill>
            </a:endParaRPr>
          </a:p>
          <a:p>
            <a:pPr indent="-3937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AutoNum type="arabicPeriod"/>
            </a:pPr>
            <a:r>
              <a:rPr lang="en-US" sz="2600">
                <a:solidFill>
                  <a:schemeClr val="lt1"/>
                </a:solidFill>
              </a:rPr>
              <a:t>unhappy in their current role</a:t>
            </a:r>
            <a:endParaRPr sz="2600">
              <a:solidFill>
                <a:schemeClr val="lt1"/>
              </a:solidFill>
            </a:endParaRPr>
          </a:p>
          <a:p>
            <a:pPr indent="-3937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AutoNum type="arabicPeriod"/>
            </a:pPr>
            <a:r>
              <a:rPr lang="en-US" sz="2600">
                <a:solidFill>
                  <a:schemeClr val="lt1"/>
                </a:solidFill>
              </a:rPr>
              <a:t>want more opportunities to advance their career</a:t>
            </a:r>
            <a:endParaRPr sz="2600">
              <a:solidFill>
                <a:schemeClr val="lt1"/>
              </a:solidFill>
            </a:endParaRPr>
          </a:p>
          <a:p>
            <a:pPr indent="-3937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AutoNum type="arabicPeriod"/>
            </a:pPr>
            <a:r>
              <a:rPr lang="en-US" sz="2600">
                <a:solidFill>
                  <a:schemeClr val="lt1"/>
                </a:solidFill>
              </a:rPr>
              <a:t>lack a good work-life balance</a:t>
            </a:r>
            <a:endParaRPr sz="2600">
              <a:solidFill>
                <a:schemeClr val="lt1"/>
              </a:solidFill>
            </a:endParaRPr>
          </a:p>
          <a:p>
            <a:pPr indent="-3937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AutoNum type="arabicPeriod"/>
            </a:pPr>
            <a:r>
              <a:rPr lang="en-US" sz="2600">
                <a:solidFill>
                  <a:schemeClr val="lt1"/>
                </a:solidFill>
              </a:rPr>
              <a:t>don’t receive enough coaching or feedback</a:t>
            </a:r>
            <a:endParaRPr sz="2600">
              <a:solidFill>
                <a:schemeClr val="lt1"/>
              </a:solidFill>
            </a:endParaRPr>
          </a:p>
        </p:txBody>
      </p:sp>
      <p:pic>
        <p:nvPicPr>
          <p:cNvPr descr="图片 31" id="282" name="Google Shape;282;g18b19cfd854_0_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flipH="1">
            <a:off x="492653" y="407241"/>
            <a:ext cx="60960" cy="286505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g18b19cfd854_0_114"/>
          <p:cNvSpPr txBox="1"/>
          <p:nvPr/>
        </p:nvSpPr>
        <p:spPr>
          <a:xfrm>
            <a:off x="969750" y="407250"/>
            <a:ext cx="28725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E0D8"/>
              </a:buClr>
              <a:buSzPts val="2600"/>
              <a:buFont typeface="Arial"/>
              <a:buNone/>
            </a:pPr>
            <a:r>
              <a:rPr lang="en-US" sz="2900">
                <a:solidFill>
                  <a:srgbClr val="E1E0D8"/>
                </a:solidFill>
              </a:rPr>
              <a:t>Conclusion</a:t>
            </a:r>
            <a:endParaRPr sz="2900">
              <a:solidFill>
                <a:srgbClr val="E1E0D8"/>
              </a:solidFill>
            </a:endParaRPr>
          </a:p>
        </p:txBody>
      </p:sp>
      <p:sp>
        <p:nvSpPr>
          <p:cNvPr id="284" name="Google Shape;284;g18b19cfd854_0_114"/>
          <p:cNvSpPr txBox="1"/>
          <p:nvPr/>
        </p:nvSpPr>
        <p:spPr>
          <a:xfrm>
            <a:off x="553625" y="281100"/>
            <a:ext cx="34962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D50"/>
              </a:buClr>
              <a:buSzPts val="2400"/>
              <a:buFont typeface="Arial"/>
              <a:buNone/>
            </a:pPr>
            <a:r>
              <a:rPr b="1" lang="en-US" sz="2900">
                <a:solidFill>
                  <a:srgbClr val="4F4D50"/>
                </a:solidFill>
              </a:rPr>
              <a:t>Conclusion</a:t>
            </a:r>
            <a:endParaRPr b="1" sz="19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图片 6" id="289" name="Google Shape;289;g18b19cfd854_0_10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42100" y="0"/>
            <a:ext cx="55499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图片 13" id="290" name="Google Shape;290;g18b19cfd854_0_10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421987"/>
            <a:ext cx="9778100" cy="40599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g18b19cfd854_0_10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56375" y="3101850"/>
            <a:ext cx="5635625" cy="3756151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g18b19cfd854_0_101"/>
          <p:cNvSpPr txBox="1"/>
          <p:nvPr/>
        </p:nvSpPr>
        <p:spPr>
          <a:xfrm>
            <a:off x="295275" y="1697338"/>
            <a:ext cx="9487200" cy="35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100">
                <a:solidFill>
                  <a:schemeClr val="lt1"/>
                </a:solidFill>
              </a:rPr>
              <a:t>Recommendation</a:t>
            </a:r>
            <a:r>
              <a:rPr lang="en-US" sz="3100">
                <a:solidFill>
                  <a:schemeClr val="lt1"/>
                </a:solidFill>
              </a:rPr>
              <a:t> :</a:t>
            </a:r>
            <a:endParaRPr sz="3100">
              <a:solidFill>
                <a:schemeClr val="lt1"/>
              </a:solidFill>
            </a:endParaRPr>
          </a:p>
          <a:p>
            <a:pPr indent="-425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Char char="➔"/>
            </a:pPr>
            <a:r>
              <a:rPr lang="en-US" sz="3100">
                <a:solidFill>
                  <a:schemeClr val="lt1"/>
                </a:solidFill>
              </a:rPr>
              <a:t>create a fair pay structure</a:t>
            </a:r>
            <a:endParaRPr sz="3100">
              <a:solidFill>
                <a:schemeClr val="lt1"/>
              </a:solidFill>
            </a:endParaRPr>
          </a:p>
          <a:p>
            <a:pPr indent="-425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Char char="➔"/>
            </a:pPr>
            <a:r>
              <a:rPr lang="en-US" sz="3100">
                <a:solidFill>
                  <a:schemeClr val="lt1"/>
                </a:solidFill>
              </a:rPr>
              <a:t>evaluate incentives</a:t>
            </a:r>
            <a:endParaRPr sz="3100">
              <a:solidFill>
                <a:schemeClr val="lt1"/>
              </a:solidFill>
            </a:endParaRPr>
          </a:p>
          <a:p>
            <a:pPr indent="-425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Char char="➔"/>
            </a:pPr>
            <a:r>
              <a:rPr lang="en-US" sz="3100">
                <a:solidFill>
                  <a:schemeClr val="lt1"/>
                </a:solidFill>
              </a:rPr>
              <a:t>provide opportunities to advance</a:t>
            </a:r>
            <a:endParaRPr sz="3100">
              <a:solidFill>
                <a:schemeClr val="lt1"/>
              </a:solidFill>
            </a:endParaRPr>
          </a:p>
          <a:p>
            <a:pPr indent="-425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Char char="➔"/>
            </a:pPr>
            <a:r>
              <a:rPr lang="en-US" sz="3100">
                <a:solidFill>
                  <a:schemeClr val="lt1"/>
                </a:solidFill>
              </a:rPr>
              <a:t>conduct exit interviews</a:t>
            </a:r>
            <a:endParaRPr b="1" sz="3100">
              <a:solidFill>
                <a:schemeClr val="lt1"/>
              </a:solidFill>
            </a:endParaRPr>
          </a:p>
        </p:txBody>
      </p:sp>
      <p:pic>
        <p:nvPicPr>
          <p:cNvPr descr="图片 31" id="293" name="Google Shape;293;g18b19cfd854_0_10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flipH="1">
            <a:off x="492653" y="407241"/>
            <a:ext cx="60960" cy="286505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g18b19cfd854_0_101"/>
          <p:cNvSpPr txBox="1"/>
          <p:nvPr/>
        </p:nvSpPr>
        <p:spPr>
          <a:xfrm>
            <a:off x="969750" y="407250"/>
            <a:ext cx="28725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E0D8"/>
              </a:buClr>
              <a:buSzPts val="2600"/>
              <a:buFont typeface="Arial"/>
              <a:buNone/>
            </a:pPr>
            <a:r>
              <a:rPr lang="en-US" sz="2900">
                <a:solidFill>
                  <a:srgbClr val="E1E0D8"/>
                </a:solidFill>
              </a:rPr>
              <a:t>Conclusion</a:t>
            </a:r>
            <a:endParaRPr sz="2900">
              <a:solidFill>
                <a:srgbClr val="E1E0D8"/>
              </a:solidFill>
            </a:endParaRPr>
          </a:p>
        </p:txBody>
      </p:sp>
      <p:sp>
        <p:nvSpPr>
          <p:cNvPr id="295" name="Google Shape;295;g18b19cfd854_0_101"/>
          <p:cNvSpPr txBox="1"/>
          <p:nvPr/>
        </p:nvSpPr>
        <p:spPr>
          <a:xfrm>
            <a:off x="553625" y="281100"/>
            <a:ext cx="34962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D50"/>
              </a:buClr>
              <a:buSzPts val="2400"/>
              <a:buFont typeface="Arial"/>
              <a:buNone/>
            </a:pPr>
            <a:r>
              <a:rPr b="1" lang="en-US" sz="2900">
                <a:solidFill>
                  <a:srgbClr val="4F4D50"/>
                </a:solidFill>
              </a:rPr>
              <a:t>Conclusion</a:t>
            </a:r>
            <a:endParaRPr b="1" sz="19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图片 8" id="72" name="Google Shape;72;g188de842de5_0_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30948" y="0"/>
            <a:ext cx="5861052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图片 2" id="73" name="Google Shape;73;g188de842de5_0_6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11968" y="635720"/>
            <a:ext cx="4980033" cy="5915833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g188de842de5_0_68"/>
          <p:cNvSpPr txBox="1"/>
          <p:nvPr/>
        </p:nvSpPr>
        <p:spPr>
          <a:xfrm>
            <a:off x="1469897" y="1892830"/>
            <a:ext cx="4115700" cy="13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E0D8"/>
              </a:buClr>
              <a:buSzPts val="8000"/>
              <a:buFont typeface="Arial"/>
              <a:buNone/>
            </a:pPr>
            <a:r>
              <a:rPr b="0" i="0" lang="en-US" sz="8000" u="none" cap="none" strike="noStrike">
                <a:solidFill>
                  <a:srgbClr val="E1E0D8"/>
                </a:solidFill>
                <a:latin typeface="Arial"/>
                <a:ea typeface="Arial"/>
                <a:cs typeface="Arial"/>
                <a:sym typeface="Arial"/>
              </a:rPr>
              <a:t>PART 1</a:t>
            </a:r>
            <a:endParaRPr/>
          </a:p>
        </p:txBody>
      </p:sp>
      <p:sp>
        <p:nvSpPr>
          <p:cNvPr id="75" name="Google Shape;75;g188de842de5_0_68"/>
          <p:cNvSpPr txBox="1"/>
          <p:nvPr/>
        </p:nvSpPr>
        <p:spPr>
          <a:xfrm>
            <a:off x="2397303" y="2660914"/>
            <a:ext cx="20697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D50"/>
              </a:buClr>
              <a:buSzPts val="4800"/>
              <a:buFont typeface="Arial"/>
              <a:buNone/>
            </a:pPr>
            <a:r>
              <a:rPr b="0" i="0" lang="en-US" sz="3900" u="none" cap="none" strike="noStrike">
                <a:solidFill>
                  <a:srgbClr val="4F4D50"/>
                </a:solidFill>
                <a:latin typeface="Arial"/>
                <a:ea typeface="Arial"/>
                <a:cs typeface="Arial"/>
                <a:sym typeface="Arial"/>
              </a:rPr>
              <a:t>Part 1</a:t>
            </a:r>
            <a:endParaRPr sz="500"/>
          </a:p>
        </p:txBody>
      </p:sp>
      <p:sp>
        <p:nvSpPr>
          <p:cNvPr id="76" name="Google Shape;76;g188de842de5_0_68"/>
          <p:cNvSpPr txBox="1"/>
          <p:nvPr/>
        </p:nvSpPr>
        <p:spPr>
          <a:xfrm>
            <a:off x="2980750" y="3456850"/>
            <a:ext cx="41154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400"/>
              <a:buFont typeface="Arial"/>
              <a:buNone/>
            </a:pPr>
            <a:r>
              <a:rPr lang="en-US" sz="4800">
                <a:solidFill>
                  <a:srgbClr val="808080"/>
                </a:solidFill>
              </a:rPr>
              <a:t>Introduction</a:t>
            </a:r>
            <a:endParaRPr sz="4800"/>
          </a:p>
        </p:txBody>
      </p:sp>
      <p:sp>
        <p:nvSpPr>
          <p:cNvPr id="77" name="Google Shape;77;g188de842de5_0_68"/>
          <p:cNvSpPr txBox="1"/>
          <p:nvPr/>
        </p:nvSpPr>
        <p:spPr>
          <a:xfrm>
            <a:off x="9747703" y="2168473"/>
            <a:ext cx="2601600" cy="26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DCAC"/>
              </a:buClr>
              <a:buSzPts val="16600"/>
              <a:buFont typeface="Teko"/>
              <a:buNone/>
            </a:pPr>
            <a:r>
              <a:rPr b="0" i="0" lang="en-US" sz="16600" u="none" cap="none" strike="noStrike">
                <a:solidFill>
                  <a:srgbClr val="F7DCAC"/>
                </a:solidFill>
                <a:latin typeface="Teko"/>
                <a:ea typeface="Teko"/>
                <a:cs typeface="Teko"/>
                <a:sym typeface="Teko"/>
              </a:rPr>
              <a:t>1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200">
        <p14:flip dir="l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F4D50"/>
        </a:solidFill>
      </p:bgPr>
    </p:bg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图片 5" id="300" name="Google Shape;300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9402" y="699243"/>
            <a:ext cx="10753196" cy="545951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图片 7" id="301" name="Google Shape;301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75786" y="3132782"/>
            <a:ext cx="3515550" cy="2797286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21"/>
          <p:cNvSpPr txBox="1"/>
          <p:nvPr/>
        </p:nvSpPr>
        <p:spPr>
          <a:xfrm>
            <a:off x="3313733" y="1988840"/>
            <a:ext cx="5564534" cy="17043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600"/>
              <a:buFont typeface="Arial"/>
              <a:buNone/>
            </a:pPr>
            <a:r>
              <a:rPr b="0" i="0" lang="en-US" sz="106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THANKS</a:t>
            </a:r>
            <a:endParaRPr/>
          </a:p>
        </p:txBody>
      </p:sp>
      <p:sp>
        <p:nvSpPr>
          <p:cNvPr id="303" name="Google Shape;303;p21"/>
          <p:cNvSpPr txBox="1"/>
          <p:nvPr/>
        </p:nvSpPr>
        <p:spPr>
          <a:xfrm>
            <a:off x="3741449" y="3039149"/>
            <a:ext cx="4709100" cy="9042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300"/>
              <a:buFont typeface="Arial"/>
              <a:buNone/>
            </a:pPr>
            <a:r>
              <a:rPr b="0" i="0" lang="en-US" sz="5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THANKS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200">
        <p:push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5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图片 3" id="82" name="Google Shape;82;g18b19cfd854_0_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893250"/>
            <a:ext cx="12192000" cy="32813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图片 31" id="83" name="Google Shape;83;g18b19cfd854_0_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flipH="1">
            <a:off x="492653" y="407241"/>
            <a:ext cx="60960" cy="286505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g18b19cfd854_0_19"/>
          <p:cNvSpPr txBox="1"/>
          <p:nvPr/>
        </p:nvSpPr>
        <p:spPr>
          <a:xfrm>
            <a:off x="553625" y="281100"/>
            <a:ext cx="3496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D50"/>
              </a:buClr>
              <a:buSzPts val="2400"/>
              <a:buFont typeface="Arial"/>
              <a:buNone/>
            </a:pPr>
            <a:r>
              <a:rPr b="1" lang="en-US" sz="3400">
                <a:solidFill>
                  <a:srgbClr val="4F4D50"/>
                </a:solidFill>
              </a:rPr>
              <a:t>Introduction</a:t>
            </a:r>
            <a:endParaRPr b="1" sz="2400"/>
          </a:p>
        </p:txBody>
      </p:sp>
      <p:sp>
        <p:nvSpPr>
          <p:cNvPr id="85" name="Google Shape;85;g18b19cfd854_0_19"/>
          <p:cNvSpPr txBox="1"/>
          <p:nvPr/>
        </p:nvSpPr>
        <p:spPr>
          <a:xfrm>
            <a:off x="492650" y="1885175"/>
            <a:ext cx="6118800" cy="18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/>
              <a:t>Dataset : Attrition Report</a:t>
            </a:r>
            <a:endParaRPr sz="3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/>
              <a:t>Source :  </a:t>
            </a:r>
            <a:r>
              <a:rPr lang="en-US" sz="3500"/>
              <a:t>Kaggle</a:t>
            </a:r>
            <a:endParaRPr sz="3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/>
              <a:t>Purpose : Employee Analysis</a:t>
            </a:r>
            <a:endParaRPr sz="3500"/>
          </a:p>
        </p:txBody>
      </p:sp>
      <p:sp>
        <p:nvSpPr>
          <p:cNvPr id="86" name="Google Shape;86;g18b19cfd854_0_19"/>
          <p:cNvSpPr txBox="1"/>
          <p:nvPr/>
        </p:nvSpPr>
        <p:spPr>
          <a:xfrm>
            <a:off x="473850" y="4780825"/>
            <a:ext cx="112443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What factors will induce an attrition? 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What reasons employee will change their job?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What actions can do to deal with this situation?</a:t>
            </a:r>
            <a:endParaRPr sz="3000"/>
          </a:p>
        </p:txBody>
      </p:sp>
      <p:sp>
        <p:nvSpPr>
          <p:cNvPr id="87" name="Google Shape;87;g18b19cfd854_0_19"/>
          <p:cNvSpPr txBox="1"/>
          <p:nvPr/>
        </p:nvSpPr>
        <p:spPr>
          <a:xfrm>
            <a:off x="492650" y="4149025"/>
            <a:ext cx="69792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400">
                <a:solidFill>
                  <a:srgbClr val="434343"/>
                </a:solidFill>
              </a:rPr>
              <a:t>Aims:</a:t>
            </a:r>
            <a:endParaRPr b="1" sz="3400">
              <a:solidFill>
                <a:srgbClr val="434343"/>
              </a:solidFill>
            </a:endParaRPr>
          </a:p>
        </p:txBody>
      </p:sp>
      <p:sp>
        <p:nvSpPr>
          <p:cNvPr id="88" name="Google Shape;88;g18b19cfd854_0_19"/>
          <p:cNvSpPr txBox="1"/>
          <p:nvPr/>
        </p:nvSpPr>
        <p:spPr>
          <a:xfrm>
            <a:off x="60550" y="6457800"/>
            <a:ext cx="11004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 source : </a:t>
            </a:r>
            <a:r>
              <a:rPr lang="en-US" u="sng">
                <a:solidFill>
                  <a:schemeClr val="hlink"/>
                </a:solidFill>
                <a:hlinkClick r:id="rId5"/>
              </a:rPr>
              <a:t>https://www.kaggle.com/datasets/whenamancodes/hr-employee-attrition?tags=13208-Data+Visualization&amp;page=2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g18b19cfd854_0_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96523" y="3970350"/>
            <a:ext cx="5695476" cy="284775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g18b19cfd854_0_31"/>
          <p:cNvSpPr txBox="1"/>
          <p:nvPr/>
        </p:nvSpPr>
        <p:spPr>
          <a:xfrm>
            <a:off x="187850" y="4281650"/>
            <a:ext cx="6967200" cy="15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93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283C"/>
              </a:buClr>
              <a:buSzPts val="2600"/>
              <a:buChar char="●"/>
            </a:pPr>
            <a:r>
              <a:rPr lang="en-US" sz="2600">
                <a:solidFill>
                  <a:srgbClr val="C00000"/>
                </a:solidFill>
              </a:rPr>
              <a:t>loss</a:t>
            </a:r>
            <a:r>
              <a:rPr lang="en-US" sz="2600">
                <a:solidFill>
                  <a:srgbClr val="00283C"/>
                </a:solidFill>
              </a:rPr>
              <a:t> in institutional knowledge</a:t>
            </a:r>
            <a:endParaRPr sz="2600">
              <a:solidFill>
                <a:srgbClr val="00283C"/>
              </a:solidFill>
            </a:endParaRPr>
          </a:p>
          <a:p>
            <a:pPr indent="-393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283C"/>
              </a:buClr>
              <a:buSzPts val="2600"/>
              <a:buChar char="●"/>
            </a:pPr>
            <a:r>
              <a:rPr lang="en-US" sz="2600">
                <a:solidFill>
                  <a:srgbClr val="C00000"/>
                </a:solidFill>
              </a:rPr>
              <a:t>drop</a:t>
            </a:r>
            <a:r>
              <a:rPr lang="en-US" sz="2600">
                <a:solidFill>
                  <a:srgbClr val="00283C"/>
                </a:solidFill>
              </a:rPr>
              <a:t> in productivity</a:t>
            </a:r>
            <a:endParaRPr sz="2600">
              <a:solidFill>
                <a:srgbClr val="00283C"/>
              </a:solidFill>
            </a:endParaRPr>
          </a:p>
          <a:p>
            <a:pPr indent="-393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283C"/>
              </a:buClr>
              <a:buSzPts val="2600"/>
              <a:buChar char="●"/>
            </a:pPr>
            <a:r>
              <a:rPr lang="en-US" sz="2600">
                <a:solidFill>
                  <a:srgbClr val="00283C"/>
                </a:solidFill>
              </a:rPr>
              <a:t>increase in hiring and training </a:t>
            </a:r>
            <a:r>
              <a:rPr lang="en-US" sz="2600">
                <a:solidFill>
                  <a:srgbClr val="C00000"/>
                </a:solidFill>
              </a:rPr>
              <a:t>costs</a:t>
            </a:r>
            <a:endParaRPr sz="2600">
              <a:solidFill>
                <a:srgbClr val="C00000"/>
              </a:solidFill>
            </a:endParaRPr>
          </a:p>
        </p:txBody>
      </p:sp>
      <p:sp>
        <p:nvSpPr>
          <p:cNvPr id="95" name="Google Shape;95;g18b19cfd854_0_31"/>
          <p:cNvSpPr txBox="1"/>
          <p:nvPr/>
        </p:nvSpPr>
        <p:spPr>
          <a:xfrm>
            <a:off x="242325" y="1194700"/>
            <a:ext cx="112101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/>
              <a:t>Attrition is the </a:t>
            </a:r>
            <a:r>
              <a:rPr lang="en-US" sz="2800">
                <a:solidFill>
                  <a:srgbClr val="C00000"/>
                </a:solidFill>
              </a:rPr>
              <a:t>departure</a:t>
            </a:r>
            <a:r>
              <a:rPr lang="en-US" sz="2800"/>
              <a:t> of employees from the organization for any reason (voluntary or involuntary), including resignation, termination, death or retirement.</a:t>
            </a:r>
            <a:endParaRPr sz="2800"/>
          </a:p>
        </p:txBody>
      </p:sp>
      <p:sp>
        <p:nvSpPr>
          <p:cNvPr id="96" name="Google Shape;96;g18b19cfd854_0_31"/>
          <p:cNvSpPr txBox="1"/>
          <p:nvPr/>
        </p:nvSpPr>
        <p:spPr>
          <a:xfrm>
            <a:off x="231825" y="314500"/>
            <a:ext cx="3380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What is attrition ?</a:t>
            </a:r>
            <a:endParaRPr sz="3000"/>
          </a:p>
        </p:txBody>
      </p:sp>
      <p:sp>
        <p:nvSpPr>
          <p:cNvPr id="97" name="Google Shape;97;g18b19cfd854_0_31"/>
          <p:cNvSpPr txBox="1"/>
          <p:nvPr/>
        </p:nvSpPr>
        <p:spPr>
          <a:xfrm>
            <a:off x="284775" y="3435300"/>
            <a:ext cx="108444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/>
              <a:t>What cost will it brings to the company ?</a:t>
            </a:r>
            <a:endParaRPr sz="2900"/>
          </a:p>
        </p:txBody>
      </p:sp>
      <p:pic>
        <p:nvPicPr>
          <p:cNvPr descr="图片 31" id="98" name="Google Shape;98;g18b19cfd854_0_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flipH="1">
            <a:off x="187853" y="483441"/>
            <a:ext cx="60960" cy="28650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图片 31" id="99" name="Google Shape;99;g18b19cfd854_0_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flipH="1">
            <a:off x="187853" y="3607641"/>
            <a:ext cx="60960" cy="286505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g18b19cfd854_0_31"/>
          <p:cNvSpPr txBox="1"/>
          <p:nvPr/>
        </p:nvSpPr>
        <p:spPr>
          <a:xfrm>
            <a:off x="606300" y="5187300"/>
            <a:ext cx="225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1" name="Google Shape;101;g18b19cfd854_0_31"/>
          <p:cNvCxnSpPr/>
          <p:nvPr/>
        </p:nvCxnSpPr>
        <p:spPr>
          <a:xfrm flipH="1" rot="10800000">
            <a:off x="0" y="3139450"/>
            <a:ext cx="12234000" cy="80700"/>
          </a:xfrm>
          <a:prstGeom prst="straightConnector1">
            <a:avLst/>
          </a:prstGeom>
          <a:noFill/>
          <a:ln cap="flat" cmpd="sng" w="76200">
            <a:solidFill>
              <a:srgbClr val="F7DCAC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6" name="Google Shape;106;g188de842de5_0_86"/>
          <p:cNvGraphicFramePr/>
          <p:nvPr/>
        </p:nvGraphicFramePr>
        <p:xfrm>
          <a:off x="367775" y="10932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{FFB421DC-93A5-4F97-83A5-6879E3EA50CC}</a:tableStyleId>
              </a:tblPr>
              <a:tblGrid>
                <a:gridCol w="2257650"/>
                <a:gridCol w="1942825"/>
                <a:gridCol w="7255975"/>
              </a:tblGrid>
              <a:tr h="307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Attribute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Data Type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Description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Age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Numerical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Age 18-60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Attrition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Categorical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Yes/ No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BusinessTravel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Categorical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Travel_Frequently/ Travel_Rarely/ Non-Travel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Department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Categorical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Sales/ Research &amp; Development/ Human Resources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DistanceFromHome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Numerical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1-29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Education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Categorical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 'Below College' 2 'College' 3 'Bachelor' 4 'Master' 5 'Doctor'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EducationField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Categorical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Life Sciences/ Medical/ Maketing/ Technical Degree/ HR/ Other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EmployeeCount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Numerical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EnvironmentSatisfaction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Categorical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 'Low' 2 'Medium' 3 'High' 4 'Very High'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Gender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Categorical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Male/ Female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JobLevel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Categorical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1-5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JobRole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Categorical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Manager/ Human Resources/ Scientist/ Technician/ Director/ Representative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descr="图片 31" id="107" name="Google Shape;107;g188de842de5_0_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492653" y="407241"/>
            <a:ext cx="60960" cy="286505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g188de842de5_0_86"/>
          <p:cNvSpPr txBox="1"/>
          <p:nvPr/>
        </p:nvSpPr>
        <p:spPr>
          <a:xfrm>
            <a:off x="969750" y="407250"/>
            <a:ext cx="28725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E0D8"/>
              </a:buClr>
              <a:buSzPts val="2600"/>
              <a:buFont typeface="Arial"/>
              <a:buNone/>
            </a:pPr>
            <a:r>
              <a:rPr lang="en-US" sz="2900">
                <a:solidFill>
                  <a:srgbClr val="E1E0D8"/>
                </a:solidFill>
              </a:rPr>
              <a:t>Data Description</a:t>
            </a:r>
            <a:endParaRPr sz="2900"/>
          </a:p>
        </p:txBody>
      </p:sp>
      <p:sp>
        <p:nvSpPr>
          <p:cNvPr id="109" name="Google Shape;109;g188de842de5_0_86"/>
          <p:cNvSpPr txBox="1"/>
          <p:nvPr/>
        </p:nvSpPr>
        <p:spPr>
          <a:xfrm>
            <a:off x="553625" y="281100"/>
            <a:ext cx="34962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D50"/>
              </a:buClr>
              <a:buSzPts val="2400"/>
              <a:buFont typeface="Arial"/>
              <a:buNone/>
            </a:pPr>
            <a:r>
              <a:rPr b="1" lang="en-US" sz="2900">
                <a:solidFill>
                  <a:srgbClr val="4F4D50"/>
                </a:solidFill>
              </a:rPr>
              <a:t>Data Description</a:t>
            </a:r>
            <a:endParaRPr b="1" sz="19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4" name="Google Shape;114;g18b19cfd854_1_18"/>
          <p:cNvGraphicFramePr/>
          <p:nvPr/>
        </p:nvGraphicFramePr>
        <p:xfrm>
          <a:off x="316075" y="1040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{FFB421DC-93A5-4F97-83A5-6879E3EA50CC}</a:tableStyleId>
              </a:tblPr>
              <a:tblGrid>
                <a:gridCol w="2473125"/>
                <a:gridCol w="1698425"/>
                <a:gridCol w="7185000"/>
              </a:tblGrid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Attribute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Data Type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Description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JobSatisfaction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Categorical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 'Low' 2 'Medium' 3 'High' 4 'Very High'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MaritalStatus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Categorical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Single/ Married/ Divorced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MonthlyIncome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Numerical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1,000 - 20,000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NumCompaniesWorked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Numerical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The no. of companies that the employee worked before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OverTime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Categorical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Yes/ No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PercentSalaryHike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Numerical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11-25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PerformanceRating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Categorical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 'Low' 2 'Medium' 3 'High' 4 'Very High'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TotalWorkingYears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Numerical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0-31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TrainingTimeLastYears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Numerical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0-6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YearsAtCompany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Numerical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0-40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YearsInCurrentRole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Numerical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0-18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YearsSinceLastPromotion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Numerical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0-15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YearsWithCurrManager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Numerical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0-17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descr="图片 31" id="115" name="Google Shape;115;g18b19cfd854_1_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492653" y="407241"/>
            <a:ext cx="60960" cy="286505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g18b19cfd854_1_18"/>
          <p:cNvSpPr txBox="1"/>
          <p:nvPr/>
        </p:nvSpPr>
        <p:spPr>
          <a:xfrm>
            <a:off x="969750" y="407250"/>
            <a:ext cx="28725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E0D8"/>
              </a:buClr>
              <a:buSzPts val="2600"/>
              <a:buFont typeface="Arial"/>
              <a:buNone/>
            </a:pPr>
            <a:r>
              <a:rPr lang="en-US" sz="2900">
                <a:solidFill>
                  <a:srgbClr val="E1E0D8"/>
                </a:solidFill>
              </a:rPr>
              <a:t>Data Description</a:t>
            </a:r>
            <a:endParaRPr sz="2900"/>
          </a:p>
        </p:txBody>
      </p:sp>
      <p:sp>
        <p:nvSpPr>
          <p:cNvPr id="117" name="Google Shape;117;g18b19cfd854_1_18"/>
          <p:cNvSpPr txBox="1"/>
          <p:nvPr/>
        </p:nvSpPr>
        <p:spPr>
          <a:xfrm>
            <a:off x="553625" y="281100"/>
            <a:ext cx="34962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D50"/>
              </a:buClr>
              <a:buSzPts val="2400"/>
              <a:buFont typeface="Arial"/>
              <a:buNone/>
            </a:pPr>
            <a:r>
              <a:rPr b="1" lang="en-US" sz="2900">
                <a:solidFill>
                  <a:srgbClr val="4F4D50"/>
                </a:solidFill>
              </a:rPr>
              <a:t>Data Description</a:t>
            </a:r>
            <a:endParaRPr b="1" sz="19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图片 8" id="122" name="Google Shape;122;g188de842de5_0_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30948" y="0"/>
            <a:ext cx="5861052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图片 2" id="123" name="Google Shape;123;g188de842de5_0_9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11968" y="635720"/>
            <a:ext cx="4980033" cy="5915833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g188de842de5_0_92"/>
          <p:cNvSpPr txBox="1"/>
          <p:nvPr/>
        </p:nvSpPr>
        <p:spPr>
          <a:xfrm>
            <a:off x="1053155" y="1892830"/>
            <a:ext cx="4115700" cy="13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E0D8"/>
              </a:buClr>
              <a:buSzPts val="8000"/>
              <a:buFont typeface="Arial"/>
              <a:buNone/>
            </a:pPr>
            <a:r>
              <a:rPr b="0" i="0" lang="en-US" sz="8000" u="none" cap="none" strike="noStrike">
                <a:solidFill>
                  <a:srgbClr val="E1E0D8"/>
                </a:solidFill>
                <a:latin typeface="Arial"/>
                <a:ea typeface="Arial"/>
                <a:cs typeface="Arial"/>
                <a:sym typeface="Arial"/>
              </a:rPr>
              <a:t>PART </a:t>
            </a:r>
            <a:r>
              <a:rPr lang="en-US" sz="8000">
                <a:solidFill>
                  <a:srgbClr val="E1E0D8"/>
                </a:solidFill>
              </a:rPr>
              <a:t>2</a:t>
            </a:r>
            <a:endParaRPr/>
          </a:p>
        </p:txBody>
      </p:sp>
      <p:sp>
        <p:nvSpPr>
          <p:cNvPr id="125" name="Google Shape;125;g188de842de5_0_92"/>
          <p:cNvSpPr txBox="1"/>
          <p:nvPr/>
        </p:nvSpPr>
        <p:spPr>
          <a:xfrm>
            <a:off x="2397303" y="2660914"/>
            <a:ext cx="25110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D50"/>
              </a:buClr>
              <a:buSzPts val="4800"/>
              <a:buFont typeface="Arial"/>
              <a:buNone/>
            </a:pPr>
            <a:r>
              <a:rPr b="0" i="0" lang="en-US" sz="3900" u="none" cap="none" strike="noStrike">
                <a:solidFill>
                  <a:srgbClr val="4F4D50"/>
                </a:solidFill>
                <a:latin typeface="Arial"/>
                <a:ea typeface="Arial"/>
                <a:cs typeface="Arial"/>
                <a:sym typeface="Arial"/>
              </a:rPr>
              <a:t>PART </a:t>
            </a:r>
            <a:r>
              <a:rPr lang="en-US" sz="3900">
                <a:solidFill>
                  <a:srgbClr val="4F4D50"/>
                </a:solidFill>
              </a:rPr>
              <a:t>2</a:t>
            </a:r>
            <a:endParaRPr sz="3900"/>
          </a:p>
        </p:txBody>
      </p:sp>
      <p:sp>
        <p:nvSpPr>
          <p:cNvPr id="126" name="Google Shape;126;g188de842de5_0_92"/>
          <p:cNvSpPr txBox="1"/>
          <p:nvPr/>
        </p:nvSpPr>
        <p:spPr>
          <a:xfrm>
            <a:off x="9434552" y="2168473"/>
            <a:ext cx="2601600" cy="26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DCAC"/>
              </a:buClr>
              <a:buSzPts val="16600"/>
              <a:buFont typeface="Teko"/>
              <a:buNone/>
            </a:pPr>
            <a:r>
              <a:rPr lang="en-US" sz="16600">
                <a:solidFill>
                  <a:srgbClr val="F7DCAC"/>
                </a:solidFill>
                <a:latin typeface="Teko"/>
                <a:ea typeface="Teko"/>
                <a:cs typeface="Teko"/>
                <a:sym typeface="Teko"/>
              </a:rPr>
              <a:t>2</a:t>
            </a:r>
            <a:endParaRPr/>
          </a:p>
        </p:txBody>
      </p:sp>
      <p:sp>
        <p:nvSpPr>
          <p:cNvPr id="127" name="Google Shape;127;g188de842de5_0_92"/>
          <p:cNvSpPr txBox="1"/>
          <p:nvPr/>
        </p:nvSpPr>
        <p:spPr>
          <a:xfrm>
            <a:off x="2671575" y="3447625"/>
            <a:ext cx="47841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400"/>
              <a:buFont typeface="Arial"/>
              <a:buNone/>
            </a:pPr>
            <a:r>
              <a:rPr lang="en-US" sz="4900">
                <a:solidFill>
                  <a:srgbClr val="808080"/>
                </a:solidFill>
              </a:rPr>
              <a:t>Python EDA</a:t>
            </a:r>
            <a:endParaRPr sz="4900">
              <a:solidFill>
                <a:srgbClr val="808080"/>
              </a:solidFill>
            </a:endParaRPr>
          </a:p>
        </p:txBody>
      </p:sp>
    </p:spTree>
  </p:cSld>
  <p:clrMapOvr>
    <a:masterClrMapping/>
  </p:clrMapOvr>
  <mc:AlternateContent>
    <mc:Choice Requires="p14">
      <p:transition spd="slow" p14:dur="1200">
        <p:push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g18b19cfd854_0_0"/>
          <p:cNvPicPr preferRelativeResize="0"/>
          <p:nvPr/>
        </p:nvPicPr>
        <p:blipFill rotWithShape="1">
          <a:blip r:embed="rId3">
            <a:alphaModFix/>
          </a:blip>
          <a:srcRect b="1029" l="0" r="0" t="0"/>
          <a:stretch/>
        </p:blipFill>
        <p:spPr>
          <a:xfrm>
            <a:off x="89850" y="311800"/>
            <a:ext cx="4221675" cy="6485625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g18b19cfd854_0_0"/>
          <p:cNvSpPr txBox="1"/>
          <p:nvPr/>
        </p:nvSpPr>
        <p:spPr>
          <a:xfrm>
            <a:off x="4372500" y="5033150"/>
            <a:ext cx="2655000" cy="646500"/>
          </a:xfrm>
          <a:prstGeom prst="rect">
            <a:avLst/>
          </a:prstGeom>
          <a:gradFill>
            <a:gsLst>
              <a:gs pos="0">
                <a:srgbClr val="DCECD5"/>
              </a:gs>
              <a:gs pos="100000">
                <a:srgbClr val="93BC81"/>
              </a:gs>
            </a:gsLst>
            <a:lin ang="5400012" scaled="0"/>
          </a:gra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No Null Value</a:t>
            </a:r>
            <a:endParaRPr sz="3000"/>
          </a:p>
        </p:txBody>
      </p:sp>
      <p:sp>
        <p:nvSpPr>
          <p:cNvPr id="134" name="Google Shape;134;g18b19cfd854_0_0"/>
          <p:cNvSpPr txBox="1"/>
          <p:nvPr/>
        </p:nvSpPr>
        <p:spPr>
          <a:xfrm>
            <a:off x="4528113" y="1939288"/>
            <a:ext cx="4313400" cy="24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u="sng"/>
              <a:t>Value of dropped columns </a:t>
            </a:r>
            <a:endParaRPr sz="2100" u="sng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/>
              <a:t>EmployeeCount = 1</a:t>
            </a:r>
            <a:endParaRPr sz="21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/>
              <a:t>Over18 = Yes</a:t>
            </a:r>
            <a:endParaRPr sz="21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/>
              <a:t>StandardHours = 80</a:t>
            </a:r>
            <a:endParaRPr sz="21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/>
              <a:t>EmployeeNumber = Employee ID</a:t>
            </a:r>
            <a:endParaRPr sz="2100"/>
          </a:p>
        </p:txBody>
      </p:sp>
      <p:sp>
        <p:nvSpPr>
          <p:cNvPr id="135" name="Google Shape;135;g18b19cfd854_0_0"/>
          <p:cNvSpPr/>
          <p:nvPr/>
        </p:nvSpPr>
        <p:spPr>
          <a:xfrm>
            <a:off x="2328000" y="1332825"/>
            <a:ext cx="1114800" cy="52101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图片 31" id="136" name="Google Shape;136;g18b19cfd854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flipH="1">
            <a:off x="4311528" y="126141"/>
            <a:ext cx="60960" cy="286505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g18b19cfd854_0_0"/>
          <p:cNvSpPr txBox="1"/>
          <p:nvPr/>
        </p:nvSpPr>
        <p:spPr>
          <a:xfrm>
            <a:off x="4372500" y="0"/>
            <a:ext cx="41559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D50"/>
              </a:buClr>
              <a:buSzPts val="2400"/>
              <a:buFont typeface="Arial"/>
              <a:buNone/>
            </a:pPr>
            <a:r>
              <a:rPr b="1" lang="en-US" sz="2900">
                <a:solidFill>
                  <a:srgbClr val="4F4D50"/>
                </a:solidFill>
              </a:rPr>
              <a:t>Data Understanding</a:t>
            </a:r>
            <a:endParaRPr b="1" sz="1900"/>
          </a:p>
        </p:txBody>
      </p:sp>
      <p:cxnSp>
        <p:nvCxnSpPr>
          <p:cNvPr id="138" name="Google Shape;138;g18b19cfd854_0_0"/>
          <p:cNvCxnSpPr>
            <a:endCxn id="133" idx="1"/>
          </p:cNvCxnSpPr>
          <p:nvPr/>
        </p:nvCxnSpPr>
        <p:spPr>
          <a:xfrm>
            <a:off x="3429000" y="5269100"/>
            <a:ext cx="943500" cy="873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39" name="Google Shape;139;g18b19cfd854_0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51170" y="1140400"/>
            <a:ext cx="8002482" cy="646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图片占位符 14" id="140" name="Google Shape;140;g18b19cfd854_0_0"/>
          <p:cNvPicPr preferRelativeResize="0"/>
          <p:nvPr>
            <p:ph idx="2" type="pic"/>
          </p:nvPr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905700" y="4123075"/>
            <a:ext cx="3282800" cy="2747475"/>
          </a:xfrm>
          <a:prstGeom prst="rect">
            <a:avLst/>
          </a:prstGeom>
          <a:noFill/>
          <a:ln>
            <a:noFill/>
          </a:ln>
          <a:effectLst>
            <a:outerShdw blurRad="254000" rotWithShape="0" dir="2700000" dist="63500">
              <a:srgbClr val="000000">
                <a:alpha val="29800"/>
              </a:srgbClr>
            </a:outerShdw>
          </a:effectLst>
        </p:spPr>
      </p:pic>
      <p:pic>
        <p:nvPicPr>
          <p:cNvPr descr="图片 11" id="141" name="Google Shape;141;g18b19cfd854_0_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251175" y="1786900"/>
            <a:ext cx="4715126" cy="28658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2" name="Google Shape;142;g18b19cfd854_0_0"/>
          <p:cNvCxnSpPr/>
          <p:nvPr/>
        </p:nvCxnSpPr>
        <p:spPr>
          <a:xfrm>
            <a:off x="1163200" y="1114725"/>
            <a:ext cx="1187400" cy="0"/>
          </a:xfrm>
          <a:prstGeom prst="straightConnector1">
            <a:avLst/>
          </a:prstGeom>
          <a:noFill/>
          <a:ln cap="flat" cmpd="sng" w="38100">
            <a:solidFill>
              <a:srgbClr val="C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1_Office 主题">
  <a:themeElements>
    <a:clrScheme name="1_Office 主题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1_Office 主题">
  <a:themeElements>
    <a:clrScheme name="1_Office 主题">
      <a:dk1>
        <a:srgbClr val="000000"/>
      </a:dk1>
      <a:lt1>
        <a:srgbClr val="FEFCF0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